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9"/>
  </p:notesMasterIdLst>
  <p:handoutMasterIdLst>
    <p:handoutMasterId r:id="rId20"/>
  </p:handoutMasterIdLst>
  <p:sldIdLst>
    <p:sldId id="267" r:id="rId2"/>
    <p:sldId id="257" r:id="rId3"/>
    <p:sldId id="258" r:id="rId4"/>
    <p:sldId id="277" r:id="rId5"/>
    <p:sldId id="278" r:id="rId6"/>
    <p:sldId id="261" r:id="rId7"/>
    <p:sldId id="266" r:id="rId8"/>
    <p:sldId id="274" r:id="rId9"/>
    <p:sldId id="271" r:id="rId10"/>
    <p:sldId id="269" r:id="rId11"/>
    <p:sldId id="275" r:id="rId12"/>
    <p:sldId id="276" r:id="rId13"/>
    <p:sldId id="262" r:id="rId14"/>
    <p:sldId id="263" r:id="rId15"/>
    <p:sldId id="265" r:id="rId16"/>
    <p:sldId id="273" r:id="rId17"/>
    <p:sldId id="264" r:id="rId18"/>
  </p:sldIdLst>
  <p:sldSz cx="9144000" cy="5143500" type="screen16x9"/>
  <p:notesSz cx="6797675" cy="9872663"/>
  <p:embeddedFontLst>
    <p:embeddedFont>
      <p:font typeface="Meta Head IGM Cond Black" panose="02000A06040000020004" pitchFamily="2" charset="0"/>
      <p:bold r:id="rId21"/>
    </p:embeddedFont>
    <p:embeddedFont>
      <p:font typeface="Meta IGM" panose="02000503040000020004" pitchFamily="2" charset="0"/>
      <p:regular r:id="rId22"/>
      <p:bold r:id="rId23"/>
      <p:italic r:id="rId24"/>
      <p:boldItalic r:id="rId25"/>
    </p:embeddedFont>
    <p:embeddedFont>
      <p:font typeface="Meta Head IGM Cond Light" panose="02000506030000020004" pitchFamily="2" charset="0"/>
      <p:regular r:id="rId26"/>
    </p:embeddedFont>
  </p:embeddedFontLst>
  <p:defaultTex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3C3B"/>
    <a:srgbClr val="E305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36" autoAdjust="0"/>
    <p:restoredTop sz="94660"/>
  </p:normalViewPr>
  <p:slideViewPr>
    <p:cSldViewPr snapToGrid="0" snapToObjects="1" showGuides="1">
      <p:cViewPr varScale="1">
        <p:scale>
          <a:sx n="82" d="100"/>
          <a:sy n="82" d="100"/>
        </p:scale>
        <p:origin x="714" y="78"/>
      </p:cViewPr>
      <p:guideLst>
        <p:guide orient="horz" pos="1620"/>
        <p:guide pos="2880"/>
      </p:guideLst>
    </p:cSldViewPr>
  </p:slideViewPr>
  <p:notesTextViewPr>
    <p:cViewPr>
      <p:scale>
        <a:sx n="3" d="2"/>
        <a:sy n="3" d="2"/>
      </p:scale>
      <p:origin x="0" y="0"/>
    </p:cViewPr>
  </p:notesTextViewPr>
  <p:notesViewPr>
    <p:cSldViewPr snapToGrid="0" snapToObjects="1">
      <p:cViewPr varScale="1">
        <p:scale>
          <a:sx n="117" d="100"/>
          <a:sy n="117" d="100"/>
        </p:scale>
        <p:origin x="2992"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E68492C6-ED8A-564E-B3D1-6FC36A6D94CE}"/>
              </a:ext>
            </a:extLst>
          </p:cNvPr>
          <p:cNvSpPr>
            <a:spLocks noGrp="1"/>
          </p:cNvSpPr>
          <p:nvPr>
            <p:ph type="hdr" sz="quarter"/>
          </p:nvPr>
        </p:nvSpPr>
        <p:spPr>
          <a:xfrm>
            <a:off x="0" y="0"/>
            <a:ext cx="2945659" cy="495348"/>
          </a:xfrm>
          <a:prstGeom prst="rect">
            <a:avLst/>
          </a:prstGeom>
        </p:spPr>
        <p:txBody>
          <a:bodyPr vert="horz" lIns="180000" tIns="180000" rIns="180000" bIns="180000" rtlCol="0"/>
          <a:lstStyle>
            <a:lvl1pPr algn="l">
              <a:defRPr sz="1200"/>
            </a:lvl1pPr>
          </a:lstStyle>
          <a:p>
            <a:endParaRPr lang="de-DE" sz="1000" dirty="0">
              <a:latin typeface="Meta IGM" panose="02000503040000020004" pitchFamily="2" charset="0"/>
            </a:endParaRPr>
          </a:p>
        </p:txBody>
      </p:sp>
      <p:sp>
        <p:nvSpPr>
          <p:cNvPr id="3" name="Datumsplatzhalter 2">
            <a:extLst>
              <a:ext uri="{FF2B5EF4-FFF2-40B4-BE49-F238E27FC236}">
                <a16:creationId xmlns:a16="http://schemas.microsoft.com/office/drawing/2014/main" id="{8DC568E1-C914-E044-B5DC-41DA91055CA8}"/>
              </a:ext>
            </a:extLst>
          </p:cNvPr>
          <p:cNvSpPr>
            <a:spLocks noGrp="1"/>
          </p:cNvSpPr>
          <p:nvPr>
            <p:ph type="dt" sz="quarter" idx="1"/>
          </p:nvPr>
        </p:nvSpPr>
        <p:spPr>
          <a:xfrm>
            <a:off x="3850443" y="0"/>
            <a:ext cx="2945659" cy="495348"/>
          </a:xfrm>
          <a:prstGeom prst="rect">
            <a:avLst/>
          </a:prstGeom>
        </p:spPr>
        <p:txBody>
          <a:bodyPr vert="horz" lIns="180000" tIns="180000" rIns="180000" bIns="180000" rtlCol="0"/>
          <a:lstStyle>
            <a:lvl1pPr algn="r">
              <a:defRPr sz="1200"/>
            </a:lvl1pPr>
          </a:lstStyle>
          <a:p>
            <a:fld id="{D893A924-A15F-FB45-9450-A978DD7F2A70}" type="datetimeFigureOut">
              <a:rPr lang="de-DE" sz="1000" smtClean="0">
                <a:latin typeface="Meta IGM" panose="02000503040000020004" pitchFamily="2" charset="0"/>
              </a:rPr>
              <a:t>16.03.2020</a:t>
            </a:fld>
            <a:endParaRPr lang="de-DE" sz="1000" dirty="0">
              <a:latin typeface="Meta IGM" panose="02000503040000020004" pitchFamily="2" charset="0"/>
            </a:endParaRPr>
          </a:p>
        </p:txBody>
      </p:sp>
      <p:sp>
        <p:nvSpPr>
          <p:cNvPr id="4" name="Fußzeilenplatzhalter 3">
            <a:extLst>
              <a:ext uri="{FF2B5EF4-FFF2-40B4-BE49-F238E27FC236}">
                <a16:creationId xmlns:a16="http://schemas.microsoft.com/office/drawing/2014/main" id="{3951DF70-631C-BE4E-95FD-56CEFF6C4B0E}"/>
              </a:ext>
            </a:extLst>
          </p:cNvPr>
          <p:cNvSpPr>
            <a:spLocks noGrp="1"/>
          </p:cNvSpPr>
          <p:nvPr>
            <p:ph type="ftr" sz="quarter" idx="2"/>
          </p:nvPr>
        </p:nvSpPr>
        <p:spPr>
          <a:xfrm>
            <a:off x="0" y="9377317"/>
            <a:ext cx="2945659" cy="495347"/>
          </a:xfrm>
          <a:prstGeom prst="rect">
            <a:avLst/>
          </a:prstGeom>
        </p:spPr>
        <p:txBody>
          <a:bodyPr vert="horz" lIns="180000" tIns="180000" rIns="180000" bIns="180000" rtlCol="0" anchor="b"/>
          <a:lstStyle>
            <a:lvl1pPr algn="l">
              <a:defRPr sz="1200"/>
            </a:lvl1pPr>
          </a:lstStyle>
          <a:p>
            <a:endParaRPr lang="de-DE" sz="1000">
              <a:latin typeface="Meta IGM" panose="02000503040000020004" pitchFamily="2" charset="0"/>
            </a:endParaRPr>
          </a:p>
        </p:txBody>
      </p:sp>
      <p:sp>
        <p:nvSpPr>
          <p:cNvPr id="5" name="Foliennummernplatzhalter 4">
            <a:extLst>
              <a:ext uri="{FF2B5EF4-FFF2-40B4-BE49-F238E27FC236}">
                <a16:creationId xmlns:a16="http://schemas.microsoft.com/office/drawing/2014/main" id="{F1822CB3-F0D6-5A45-9129-191C5695EAB4}"/>
              </a:ext>
            </a:extLst>
          </p:cNvPr>
          <p:cNvSpPr>
            <a:spLocks noGrp="1"/>
          </p:cNvSpPr>
          <p:nvPr>
            <p:ph type="sldNum" sz="quarter" idx="3"/>
          </p:nvPr>
        </p:nvSpPr>
        <p:spPr>
          <a:xfrm>
            <a:off x="3850443" y="9377317"/>
            <a:ext cx="2945659" cy="495347"/>
          </a:xfrm>
          <a:prstGeom prst="rect">
            <a:avLst/>
          </a:prstGeom>
        </p:spPr>
        <p:txBody>
          <a:bodyPr vert="horz" lIns="180000" tIns="180000" rIns="180000" bIns="180000" rtlCol="0" anchor="b"/>
          <a:lstStyle>
            <a:lvl1pPr algn="r">
              <a:defRPr sz="1200"/>
            </a:lvl1pPr>
          </a:lstStyle>
          <a:p>
            <a:fld id="{53B84A8F-D800-3D49-A16E-28CD7380C913}" type="slidenum">
              <a:rPr lang="de-DE" sz="1000" smtClean="0">
                <a:latin typeface="Meta IGM" panose="02000503040000020004" pitchFamily="2" charset="0"/>
              </a:rPr>
              <a:t>‹Nr.›</a:t>
            </a:fld>
            <a:endParaRPr lang="de-DE" sz="1000">
              <a:latin typeface="Meta IGM" panose="02000503040000020004" pitchFamily="2" charset="0"/>
            </a:endParaRPr>
          </a:p>
        </p:txBody>
      </p:sp>
    </p:spTree>
    <p:extLst>
      <p:ext uri="{BB962C8B-B14F-4D97-AF65-F5344CB8AC3E}">
        <p14:creationId xmlns:p14="http://schemas.microsoft.com/office/powerpoint/2010/main" val="41834925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5348"/>
          </a:xfrm>
          <a:prstGeom prst="rect">
            <a:avLst/>
          </a:prstGeom>
        </p:spPr>
        <p:txBody>
          <a:bodyPr vert="horz" lIns="180000" tIns="180000" rIns="180000" bIns="180000" rtlCol="0"/>
          <a:lstStyle>
            <a:lvl1pPr algn="l">
              <a:defRPr sz="1000" b="0" i="0">
                <a:latin typeface="Meta IGM" panose="02000503040000020004" pitchFamily="2" charset="0"/>
              </a:defRPr>
            </a:lvl1pPr>
          </a:lstStyle>
          <a:p>
            <a:endParaRPr lang="de-DE" dirty="0"/>
          </a:p>
        </p:txBody>
      </p:sp>
      <p:sp>
        <p:nvSpPr>
          <p:cNvPr id="3" name="Datumsplatzhalter 2"/>
          <p:cNvSpPr>
            <a:spLocks noGrp="1"/>
          </p:cNvSpPr>
          <p:nvPr>
            <p:ph type="dt" idx="1"/>
          </p:nvPr>
        </p:nvSpPr>
        <p:spPr>
          <a:xfrm>
            <a:off x="3850443" y="0"/>
            <a:ext cx="2945659" cy="495348"/>
          </a:xfrm>
          <a:prstGeom prst="rect">
            <a:avLst/>
          </a:prstGeom>
        </p:spPr>
        <p:txBody>
          <a:bodyPr vert="horz" lIns="180000" tIns="180000" rIns="180000" bIns="180000" rtlCol="0"/>
          <a:lstStyle>
            <a:lvl1pPr algn="r">
              <a:defRPr sz="1000" b="0" i="0">
                <a:latin typeface="Meta IGM" panose="02000503040000020004" pitchFamily="2" charset="0"/>
              </a:defRPr>
            </a:lvl1pPr>
          </a:lstStyle>
          <a:p>
            <a:fld id="{16B77BA6-83BE-5742-8C0B-6F675812BA19}" type="datetimeFigureOut">
              <a:rPr lang="de-DE" smtClean="0"/>
              <a:pPr/>
              <a:t>16.03.2020</a:t>
            </a:fld>
            <a:endParaRPr lang="de-DE" dirty="0"/>
          </a:p>
        </p:txBody>
      </p:sp>
      <p:sp>
        <p:nvSpPr>
          <p:cNvPr id="4" name="Folienbildplatzhalt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r>
              <a:rPr lang="de-DE"/>
              <a:t>Mastertextformat bearbeiten
Zweite Ebene
Dritte Ebene
Vierte Ebene
Fünfte Ebene</a:t>
            </a:r>
          </a:p>
        </p:txBody>
      </p:sp>
      <p:sp>
        <p:nvSpPr>
          <p:cNvPr id="6" name="Fußzeilenplatzhalter 5"/>
          <p:cNvSpPr>
            <a:spLocks noGrp="1"/>
          </p:cNvSpPr>
          <p:nvPr>
            <p:ph type="ftr" sz="quarter" idx="4"/>
          </p:nvPr>
        </p:nvSpPr>
        <p:spPr>
          <a:xfrm>
            <a:off x="0" y="9377317"/>
            <a:ext cx="2945659" cy="495347"/>
          </a:xfrm>
          <a:prstGeom prst="rect">
            <a:avLst/>
          </a:prstGeom>
        </p:spPr>
        <p:txBody>
          <a:bodyPr vert="horz" lIns="180000" tIns="180000" rIns="180000" bIns="180000" rtlCol="0" anchor="b"/>
          <a:lstStyle>
            <a:lvl1pPr algn="l">
              <a:defRPr sz="1000" b="0" i="0">
                <a:latin typeface="Meta IGM" panose="02000503040000020004" pitchFamily="2" charset="0"/>
              </a:defRPr>
            </a:lvl1pPr>
          </a:lstStyle>
          <a:p>
            <a:endParaRPr lang="de-DE" dirty="0"/>
          </a:p>
        </p:txBody>
      </p:sp>
      <p:sp>
        <p:nvSpPr>
          <p:cNvPr id="7" name="Foliennummernplatzhalter 6"/>
          <p:cNvSpPr>
            <a:spLocks noGrp="1"/>
          </p:cNvSpPr>
          <p:nvPr>
            <p:ph type="sldNum" sz="quarter" idx="5"/>
          </p:nvPr>
        </p:nvSpPr>
        <p:spPr>
          <a:xfrm>
            <a:off x="3850443" y="9377317"/>
            <a:ext cx="2945659" cy="495347"/>
          </a:xfrm>
          <a:prstGeom prst="rect">
            <a:avLst/>
          </a:prstGeom>
        </p:spPr>
        <p:txBody>
          <a:bodyPr vert="horz" lIns="180000" tIns="180000" rIns="180000" bIns="180000" rtlCol="0" anchor="b"/>
          <a:lstStyle>
            <a:lvl1pPr algn="r">
              <a:defRPr sz="1000" b="0" i="0">
                <a:latin typeface="Meta IGM" panose="02000503040000020004" pitchFamily="2" charset="0"/>
              </a:defRPr>
            </a:lvl1pPr>
          </a:lstStyle>
          <a:p>
            <a:fld id="{AD868B3C-6C54-1D41-B938-33F4013C078E}" type="slidenum">
              <a:rPr lang="de-DE" smtClean="0"/>
              <a:pPr/>
              <a:t>‹Nr.›</a:t>
            </a:fld>
            <a:endParaRPr lang="de-DE" dirty="0"/>
          </a:p>
        </p:txBody>
      </p:sp>
    </p:spTree>
    <p:extLst>
      <p:ext uri="{BB962C8B-B14F-4D97-AF65-F5344CB8AC3E}">
        <p14:creationId xmlns:p14="http://schemas.microsoft.com/office/powerpoint/2010/main" val="2992191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Meta IGM" panose="02000503040000020004" pitchFamily="2" charset="0"/>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7" name="Content Placeholder 2"/>
          <p:cNvSpPr>
            <a:spLocks noGrp="1"/>
          </p:cNvSpPr>
          <p:nvPr>
            <p:ph idx="1"/>
          </p:nvPr>
        </p:nvSpPr>
        <p:spPr>
          <a:xfrm>
            <a:off x="250825" y="1080000"/>
            <a:ext cx="8642349"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2"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9"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Tree>
    <p:extLst>
      <p:ext uri="{BB962C8B-B14F-4D97-AF65-F5344CB8AC3E}">
        <p14:creationId xmlns:p14="http://schemas.microsoft.com/office/powerpoint/2010/main" val="3995401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7" name="Content Placeholder 2"/>
          <p:cNvSpPr>
            <a:spLocks noGrp="1"/>
          </p:cNvSpPr>
          <p:nvPr>
            <p:ph idx="1"/>
          </p:nvPr>
        </p:nvSpPr>
        <p:spPr>
          <a:xfrm>
            <a:off x="250825" y="1080000"/>
            <a:ext cx="8642349" cy="2676365"/>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2"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9"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6" name="Content Placeholder 2"/>
          <p:cNvSpPr>
            <a:spLocks noGrp="1"/>
          </p:cNvSpPr>
          <p:nvPr>
            <p:ph idx="14"/>
          </p:nvPr>
        </p:nvSpPr>
        <p:spPr>
          <a:xfrm>
            <a:off x="250827" y="3881430"/>
            <a:ext cx="8642349" cy="71631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3124377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2 Inhalt_2">
    <p:spTree>
      <p:nvGrpSpPr>
        <p:cNvPr id="1" name=""/>
        <p:cNvGrpSpPr/>
        <p:nvPr/>
      </p:nvGrpSpPr>
      <p:grpSpPr>
        <a:xfrm>
          <a:off x="0" y="0"/>
          <a:ext cx="0" cy="0"/>
          <a:chOff x="0" y="0"/>
          <a:chExt cx="0" cy="0"/>
        </a:xfrm>
      </p:grpSpPr>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2"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9"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0" name="Content Placeholder 2"/>
          <p:cNvSpPr>
            <a:spLocks noGrp="1"/>
          </p:cNvSpPr>
          <p:nvPr>
            <p:ph idx="1"/>
          </p:nvPr>
        </p:nvSpPr>
        <p:spPr>
          <a:xfrm>
            <a:off x="250825" y="1921382"/>
            <a:ext cx="8642349"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13" name="Content Placeholder 2"/>
          <p:cNvSpPr>
            <a:spLocks noGrp="1"/>
          </p:cNvSpPr>
          <p:nvPr>
            <p:ph idx="14"/>
          </p:nvPr>
        </p:nvSpPr>
        <p:spPr>
          <a:xfrm>
            <a:off x="250824" y="1083683"/>
            <a:ext cx="8642349" cy="71631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3137107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2 Inhalt">
    <p:spTree>
      <p:nvGrpSpPr>
        <p:cNvPr id="1" name=""/>
        <p:cNvGrpSpPr/>
        <p:nvPr/>
      </p:nvGrpSpPr>
      <p:grpSpPr>
        <a:xfrm>
          <a:off x="0" y="0"/>
          <a:ext cx="0" cy="0"/>
          <a:chOff x="0" y="0"/>
          <a:chExt cx="0" cy="0"/>
        </a:xfrm>
      </p:grpSpPr>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7" name="Content Placeholder 2"/>
          <p:cNvSpPr>
            <a:spLocks noGrp="1"/>
          </p:cNvSpPr>
          <p:nvPr>
            <p:ph idx="1"/>
          </p:nvPr>
        </p:nvSpPr>
        <p:spPr>
          <a:xfrm>
            <a:off x="4630775" y="1080000"/>
            <a:ext cx="4262400"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2"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9"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0" name="Content Placeholder 2"/>
          <p:cNvSpPr>
            <a:spLocks noGrp="1"/>
          </p:cNvSpPr>
          <p:nvPr>
            <p:ph idx="14"/>
          </p:nvPr>
        </p:nvSpPr>
        <p:spPr>
          <a:xfrm>
            <a:off x="250826" y="1080001"/>
            <a:ext cx="4262400"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61091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4 Inhalt">
    <p:spTree>
      <p:nvGrpSpPr>
        <p:cNvPr id="1" name=""/>
        <p:cNvGrpSpPr/>
        <p:nvPr/>
      </p:nvGrpSpPr>
      <p:grpSpPr>
        <a:xfrm>
          <a:off x="0" y="0"/>
          <a:ext cx="0" cy="0"/>
          <a:chOff x="0" y="0"/>
          <a:chExt cx="0" cy="0"/>
        </a:xfrm>
      </p:grpSpPr>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2"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9"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0" name="Content Placeholder 2"/>
          <p:cNvSpPr>
            <a:spLocks noGrp="1"/>
          </p:cNvSpPr>
          <p:nvPr>
            <p:ph idx="1"/>
          </p:nvPr>
        </p:nvSpPr>
        <p:spPr>
          <a:xfrm>
            <a:off x="4635500" y="1921382"/>
            <a:ext cx="4262400"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11" name="Content Placeholder 2"/>
          <p:cNvSpPr>
            <a:spLocks noGrp="1"/>
          </p:cNvSpPr>
          <p:nvPr>
            <p:ph idx="15"/>
          </p:nvPr>
        </p:nvSpPr>
        <p:spPr>
          <a:xfrm>
            <a:off x="250826" y="1921382"/>
            <a:ext cx="4262400"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12" name="Content Placeholder 2"/>
          <p:cNvSpPr>
            <a:spLocks noGrp="1"/>
          </p:cNvSpPr>
          <p:nvPr>
            <p:ph idx="16"/>
          </p:nvPr>
        </p:nvSpPr>
        <p:spPr>
          <a:xfrm>
            <a:off x="4635501" y="1080001"/>
            <a:ext cx="4262400" cy="719999"/>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13" name="Content Placeholder 2"/>
          <p:cNvSpPr>
            <a:spLocks noGrp="1"/>
          </p:cNvSpPr>
          <p:nvPr>
            <p:ph idx="17"/>
          </p:nvPr>
        </p:nvSpPr>
        <p:spPr>
          <a:xfrm>
            <a:off x="250827" y="1080001"/>
            <a:ext cx="4262400" cy="719999"/>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16371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und Bilder in Dreiecken">
    <p:spTree>
      <p:nvGrpSpPr>
        <p:cNvPr id="1" name=""/>
        <p:cNvGrpSpPr/>
        <p:nvPr/>
      </p:nvGrpSpPr>
      <p:grpSpPr>
        <a:xfrm>
          <a:off x="0" y="0"/>
          <a:ext cx="0" cy="0"/>
          <a:chOff x="0" y="0"/>
          <a:chExt cx="0" cy="0"/>
        </a:xfrm>
      </p:grpSpPr>
      <p:sp>
        <p:nvSpPr>
          <p:cNvPr id="4" name="Rechteck 3"/>
          <p:cNvSpPr/>
          <p:nvPr userDrawn="1"/>
        </p:nvSpPr>
        <p:spPr>
          <a:xfrm>
            <a:off x="6015789" y="4271211"/>
            <a:ext cx="2911643" cy="7700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6" name="Bildplatzhalter 5">
            <a:extLst>
              <a:ext uri="{FF2B5EF4-FFF2-40B4-BE49-F238E27FC236}">
                <a16:creationId xmlns:a16="http://schemas.microsoft.com/office/drawing/2014/main" id="{1AFD7D0B-45C0-0649-BF63-2ABAFA50360B}"/>
              </a:ext>
            </a:extLst>
          </p:cNvPr>
          <p:cNvSpPr>
            <a:spLocks noGrp="1"/>
          </p:cNvSpPr>
          <p:nvPr>
            <p:ph type="pic" sz="quarter" idx="15"/>
          </p:nvPr>
        </p:nvSpPr>
        <p:spPr>
          <a:xfrm>
            <a:off x="5250569" y="1732138"/>
            <a:ext cx="3895208" cy="3908072"/>
          </a:xfrm>
          <a:custGeom>
            <a:avLst/>
            <a:gdLst>
              <a:gd name="connsiteX0" fmla="*/ 0 w 2844800"/>
              <a:gd name="connsiteY0" fmla="*/ 1492250 h 1492250"/>
              <a:gd name="connsiteX1" fmla="*/ 1422400 w 2844800"/>
              <a:gd name="connsiteY1" fmla="*/ 0 h 1492250"/>
              <a:gd name="connsiteX2" fmla="*/ 2844800 w 2844800"/>
              <a:gd name="connsiteY2" fmla="*/ 1492250 h 1492250"/>
              <a:gd name="connsiteX3" fmla="*/ 0 w 2844800"/>
              <a:gd name="connsiteY3" fmla="*/ 1492250 h 1492250"/>
              <a:gd name="connsiteX0" fmla="*/ 0 w 3719689"/>
              <a:gd name="connsiteY0" fmla="*/ 1492250 h 3366205"/>
              <a:gd name="connsiteX1" fmla="*/ 1422400 w 3719689"/>
              <a:gd name="connsiteY1" fmla="*/ 0 h 3366205"/>
              <a:gd name="connsiteX2" fmla="*/ 3719689 w 3719689"/>
              <a:gd name="connsiteY2" fmla="*/ 3366205 h 3366205"/>
              <a:gd name="connsiteX3" fmla="*/ 0 w 3719689"/>
              <a:gd name="connsiteY3" fmla="*/ 1492250 h 3366205"/>
              <a:gd name="connsiteX0" fmla="*/ 0 w 3905955"/>
              <a:gd name="connsiteY0" fmla="*/ 1938161 h 3812116"/>
              <a:gd name="connsiteX1" fmla="*/ 3905955 w 3905955"/>
              <a:gd name="connsiteY1" fmla="*/ 0 h 3812116"/>
              <a:gd name="connsiteX2" fmla="*/ 3719689 w 3905955"/>
              <a:gd name="connsiteY2" fmla="*/ 3812116 h 3812116"/>
              <a:gd name="connsiteX3" fmla="*/ 0 w 3905955"/>
              <a:gd name="connsiteY3" fmla="*/ 1938161 h 3812116"/>
              <a:gd name="connsiteX0" fmla="*/ 0 w 3905955"/>
              <a:gd name="connsiteY0" fmla="*/ 1938161 h 3496027"/>
              <a:gd name="connsiteX1" fmla="*/ 3905955 w 3905955"/>
              <a:gd name="connsiteY1" fmla="*/ 0 h 3496027"/>
              <a:gd name="connsiteX2" fmla="*/ 3900311 w 3905955"/>
              <a:gd name="connsiteY2" fmla="*/ 3496027 h 3496027"/>
              <a:gd name="connsiteX3" fmla="*/ 0 w 3905955"/>
              <a:gd name="connsiteY3" fmla="*/ 1938161 h 3496027"/>
              <a:gd name="connsiteX0" fmla="*/ 0 w 3900342"/>
              <a:gd name="connsiteY0" fmla="*/ 1830917 h 3388783"/>
              <a:gd name="connsiteX1" fmla="*/ 3821289 w 3900342"/>
              <a:gd name="connsiteY1" fmla="*/ 0 h 3388783"/>
              <a:gd name="connsiteX2" fmla="*/ 3900311 w 3900342"/>
              <a:gd name="connsiteY2" fmla="*/ 3388783 h 3388783"/>
              <a:gd name="connsiteX3" fmla="*/ 0 w 3900342"/>
              <a:gd name="connsiteY3" fmla="*/ 1830917 h 3388783"/>
              <a:gd name="connsiteX0" fmla="*/ 0 w 3900561"/>
              <a:gd name="connsiteY0" fmla="*/ 1932517 h 3490383"/>
              <a:gd name="connsiteX1" fmla="*/ 3894666 w 3900561"/>
              <a:gd name="connsiteY1" fmla="*/ 0 h 3490383"/>
              <a:gd name="connsiteX2" fmla="*/ 3900311 w 3900561"/>
              <a:gd name="connsiteY2" fmla="*/ 3490383 h 3490383"/>
              <a:gd name="connsiteX3" fmla="*/ 0 w 3900561"/>
              <a:gd name="connsiteY3" fmla="*/ 1932517 h 3490383"/>
              <a:gd name="connsiteX0" fmla="*/ 0 w 3895208"/>
              <a:gd name="connsiteY0" fmla="*/ 1932517 h 3908072"/>
              <a:gd name="connsiteX1" fmla="*/ 3894666 w 3895208"/>
              <a:gd name="connsiteY1" fmla="*/ 0 h 3908072"/>
              <a:gd name="connsiteX2" fmla="*/ 3894666 w 3895208"/>
              <a:gd name="connsiteY2" fmla="*/ 3908072 h 3908072"/>
              <a:gd name="connsiteX3" fmla="*/ 0 w 3895208"/>
              <a:gd name="connsiteY3" fmla="*/ 1932517 h 3908072"/>
            </a:gdLst>
            <a:ahLst/>
            <a:cxnLst>
              <a:cxn ang="0">
                <a:pos x="connsiteX0" y="connsiteY0"/>
              </a:cxn>
              <a:cxn ang="0">
                <a:pos x="connsiteX1" y="connsiteY1"/>
              </a:cxn>
              <a:cxn ang="0">
                <a:pos x="connsiteX2" y="connsiteY2"/>
              </a:cxn>
              <a:cxn ang="0">
                <a:pos x="connsiteX3" y="connsiteY3"/>
              </a:cxn>
            </a:cxnLst>
            <a:rect l="l" t="t" r="r" b="b"/>
            <a:pathLst>
              <a:path w="3895208" h="3908072">
                <a:moveTo>
                  <a:pt x="0" y="1932517"/>
                </a:moveTo>
                <a:lnTo>
                  <a:pt x="3894666" y="0"/>
                </a:lnTo>
                <a:cubicBezTo>
                  <a:pt x="3892785" y="1165342"/>
                  <a:pt x="3896547" y="2742730"/>
                  <a:pt x="3894666" y="3908072"/>
                </a:cubicBezTo>
                <a:lnTo>
                  <a:pt x="0" y="1932517"/>
                </a:lnTo>
                <a:close/>
              </a:path>
            </a:pathLst>
          </a:custGeom>
          <a:solidFill>
            <a:schemeClr val="accent6"/>
          </a:solidFill>
        </p:spPr>
        <p:txBody>
          <a:bodyPr anchor="ctr">
            <a:normAutofit/>
          </a:bodyPr>
          <a:lstStyle>
            <a:lvl1pPr marL="0" indent="0" algn="r">
              <a:spcBef>
                <a:spcPts val="500"/>
              </a:spcBef>
              <a:buFont typeface="Arial" panose="020B0604020202020204" pitchFamily="34" charset="0"/>
              <a:buNone/>
              <a:defRPr sz="1600"/>
            </a:lvl1pPr>
          </a:lstStyle>
          <a:p>
            <a:r>
              <a:rPr lang="de-DE" smtClean="0"/>
              <a:t>Bild durch Klicken auf Symbol hinzufügen</a:t>
            </a:r>
            <a:endParaRPr lang="de-DE" dirty="0"/>
          </a:p>
        </p:txBody>
      </p:sp>
      <p:sp>
        <p:nvSpPr>
          <p:cNvPr id="14" name="Bildplatzhalter 13">
            <a:extLst>
              <a:ext uri="{FF2B5EF4-FFF2-40B4-BE49-F238E27FC236}">
                <a16:creationId xmlns:a16="http://schemas.microsoft.com/office/drawing/2014/main" id="{307DC63A-7B6C-E443-8FD2-12E8BE98F005}"/>
              </a:ext>
            </a:extLst>
          </p:cNvPr>
          <p:cNvSpPr>
            <a:spLocks noGrp="1"/>
          </p:cNvSpPr>
          <p:nvPr>
            <p:ph type="pic" sz="quarter" idx="16"/>
          </p:nvPr>
        </p:nvSpPr>
        <p:spPr>
          <a:xfrm>
            <a:off x="6142614" y="1023853"/>
            <a:ext cx="2114407" cy="2121623"/>
          </a:xfrm>
          <a:custGeom>
            <a:avLst/>
            <a:gdLst>
              <a:gd name="connsiteX0" fmla="*/ 0 w 1614487"/>
              <a:gd name="connsiteY0" fmla="*/ 0 h 2119313"/>
              <a:gd name="connsiteX1" fmla="*/ 1614487 w 1614487"/>
              <a:gd name="connsiteY1" fmla="*/ 0 h 2119313"/>
              <a:gd name="connsiteX2" fmla="*/ 1614487 w 1614487"/>
              <a:gd name="connsiteY2" fmla="*/ 2119313 h 2119313"/>
              <a:gd name="connsiteX3" fmla="*/ 0 w 1614487"/>
              <a:gd name="connsiteY3" fmla="*/ 2119313 h 2119313"/>
              <a:gd name="connsiteX4" fmla="*/ 0 w 1614487"/>
              <a:gd name="connsiteY4" fmla="*/ 0 h 2119313"/>
              <a:gd name="connsiteX0" fmla="*/ 0 w 1614487"/>
              <a:gd name="connsiteY0" fmla="*/ 0 h 2119313"/>
              <a:gd name="connsiteX1" fmla="*/ 1614487 w 1614487"/>
              <a:gd name="connsiteY1" fmla="*/ 2119313 h 2119313"/>
              <a:gd name="connsiteX2" fmla="*/ 0 w 1614487"/>
              <a:gd name="connsiteY2" fmla="*/ 2119313 h 2119313"/>
              <a:gd name="connsiteX3" fmla="*/ 0 w 1614487"/>
              <a:gd name="connsiteY3" fmla="*/ 0 h 2119313"/>
              <a:gd name="connsiteX0" fmla="*/ 90054 w 1614487"/>
              <a:gd name="connsiteY0" fmla="*/ 0 h 2244004"/>
              <a:gd name="connsiteX1" fmla="*/ 1614487 w 1614487"/>
              <a:gd name="connsiteY1" fmla="*/ 2244004 h 2244004"/>
              <a:gd name="connsiteX2" fmla="*/ 0 w 1614487"/>
              <a:gd name="connsiteY2" fmla="*/ 2244004 h 2244004"/>
              <a:gd name="connsiteX3" fmla="*/ 90054 w 1614487"/>
              <a:gd name="connsiteY3" fmla="*/ 0 h 2244004"/>
              <a:gd name="connsiteX0" fmla="*/ 0 w 1524433"/>
              <a:gd name="connsiteY0" fmla="*/ 0 h 2244004"/>
              <a:gd name="connsiteX1" fmla="*/ 1524433 w 1524433"/>
              <a:gd name="connsiteY1" fmla="*/ 2244004 h 2244004"/>
              <a:gd name="connsiteX2" fmla="*/ 6927 w 1524433"/>
              <a:gd name="connsiteY2" fmla="*/ 2160877 h 2244004"/>
              <a:gd name="connsiteX3" fmla="*/ 0 w 1524433"/>
              <a:gd name="connsiteY3" fmla="*/ 0 h 2244004"/>
              <a:gd name="connsiteX0" fmla="*/ 0 w 2120179"/>
              <a:gd name="connsiteY0" fmla="*/ 0 h 2160877"/>
              <a:gd name="connsiteX1" fmla="*/ 2120179 w 2120179"/>
              <a:gd name="connsiteY1" fmla="*/ 1080223 h 2160877"/>
              <a:gd name="connsiteX2" fmla="*/ 6927 w 2120179"/>
              <a:gd name="connsiteY2" fmla="*/ 2160877 h 2160877"/>
              <a:gd name="connsiteX3" fmla="*/ 0 w 2120179"/>
              <a:gd name="connsiteY3" fmla="*/ 0 h 2160877"/>
              <a:gd name="connsiteX0" fmla="*/ 0 w 2120179"/>
              <a:gd name="connsiteY0" fmla="*/ 0 h 2147023"/>
              <a:gd name="connsiteX1" fmla="*/ 2120179 w 2120179"/>
              <a:gd name="connsiteY1" fmla="*/ 1080223 h 2147023"/>
              <a:gd name="connsiteX2" fmla="*/ 6927 w 2120179"/>
              <a:gd name="connsiteY2" fmla="*/ 2147023 h 2147023"/>
              <a:gd name="connsiteX3" fmla="*/ 0 w 2120179"/>
              <a:gd name="connsiteY3" fmla="*/ 0 h 2147023"/>
              <a:gd name="connsiteX0" fmla="*/ 6928 w 2127107"/>
              <a:gd name="connsiteY0" fmla="*/ 0 h 2147023"/>
              <a:gd name="connsiteX1" fmla="*/ 2127107 w 2127107"/>
              <a:gd name="connsiteY1" fmla="*/ 1080223 h 2147023"/>
              <a:gd name="connsiteX2" fmla="*/ 0 w 2127107"/>
              <a:gd name="connsiteY2" fmla="*/ 2147023 h 2147023"/>
              <a:gd name="connsiteX3" fmla="*/ 6928 w 2127107"/>
              <a:gd name="connsiteY3" fmla="*/ 0 h 2147023"/>
              <a:gd name="connsiteX0" fmla="*/ 338 w 2120517"/>
              <a:gd name="connsiteY0" fmla="*/ 0 h 2147023"/>
              <a:gd name="connsiteX1" fmla="*/ 2120517 w 2120517"/>
              <a:gd name="connsiteY1" fmla="*/ 1080223 h 2147023"/>
              <a:gd name="connsiteX2" fmla="*/ 6110 w 2120517"/>
              <a:gd name="connsiteY2" fmla="*/ 2147023 h 2147023"/>
              <a:gd name="connsiteX3" fmla="*/ 338 w 2120517"/>
              <a:gd name="connsiteY3" fmla="*/ 0 h 2147023"/>
              <a:gd name="connsiteX0" fmla="*/ 35503 w 2114407"/>
              <a:gd name="connsiteY0" fmla="*/ 0 h 2004148"/>
              <a:gd name="connsiteX1" fmla="*/ 2114407 w 2114407"/>
              <a:gd name="connsiteY1" fmla="*/ 937348 h 2004148"/>
              <a:gd name="connsiteX2" fmla="*/ 0 w 2114407"/>
              <a:gd name="connsiteY2" fmla="*/ 2004148 h 2004148"/>
              <a:gd name="connsiteX3" fmla="*/ 35503 w 2114407"/>
              <a:gd name="connsiteY3" fmla="*/ 0 h 2004148"/>
              <a:gd name="connsiteX0" fmla="*/ 6928 w 2114407"/>
              <a:gd name="connsiteY0" fmla="*/ 0 h 2121623"/>
              <a:gd name="connsiteX1" fmla="*/ 2114407 w 2114407"/>
              <a:gd name="connsiteY1" fmla="*/ 1054823 h 2121623"/>
              <a:gd name="connsiteX2" fmla="*/ 0 w 2114407"/>
              <a:gd name="connsiteY2" fmla="*/ 2121623 h 2121623"/>
              <a:gd name="connsiteX3" fmla="*/ 6928 w 2114407"/>
              <a:gd name="connsiteY3" fmla="*/ 0 h 2121623"/>
            </a:gdLst>
            <a:ahLst/>
            <a:cxnLst>
              <a:cxn ang="0">
                <a:pos x="connsiteX0" y="connsiteY0"/>
              </a:cxn>
              <a:cxn ang="0">
                <a:pos x="connsiteX1" y="connsiteY1"/>
              </a:cxn>
              <a:cxn ang="0">
                <a:pos x="connsiteX2" y="connsiteY2"/>
              </a:cxn>
              <a:cxn ang="0">
                <a:pos x="connsiteX3" y="connsiteY3"/>
              </a:cxn>
            </a:cxnLst>
            <a:rect l="l" t="t" r="r" b="b"/>
            <a:pathLst>
              <a:path w="2114407" h="2121623">
                <a:moveTo>
                  <a:pt x="6928" y="0"/>
                </a:moveTo>
                <a:lnTo>
                  <a:pt x="2114407" y="1054823"/>
                </a:lnTo>
                <a:lnTo>
                  <a:pt x="0" y="2121623"/>
                </a:lnTo>
                <a:cubicBezTo>
                  <a:pt x="2309" y="1405949"/>
                  <a:pt x="4619" y="715674"/>
                  <a:pt x="6928" y="0"/>
                </a:cubicBezTo>
                <a:close/>
              </a:path>
            </a:pathLst>
          </a:custGeom>
          <a:solidFill>
            <a:schemeClr val="accent6"/>
          </a:solidFill>
        </p:spPr>
        <p:txBody>
          <a:bodyPr anchor="ctr">
            <a:normAutofit/>
          </a:bodyPr>
          <a:lstStyle>
            <a:lvl1pPr marL="0" indent="0" algn="l">
              <a:lnSpc>
                <a:spcPct val="100000"/>
              </a:lnSpc>
              <a:spcBef>
                <a:spcPts val="100"/>
              </a:spcBef>
              <a:buFont typeface="Arial" panose="020B0604020202020204" pitchFamily="34" charset="0"/>
              <a:buNone/>
              <a:defRPr sz="1400"/>
            </a:lvl1pPr>
          </a:lstStyle>
          <a:p>
            <a:r>
              <a:rPr lang="de-DE" smtClean="0"/>
              <a:t>Bild durch Klicken auf Symbol hinzufügen</a:t>
            </a:r>
            <a:endParaRPr lang="de-DE" dirty="0"/>
          </a:p>
        </p:txBody>
      </p:sp>
      <p:pic>
        <p:nvPicPr>
          <p:cNvPr id="19" name="Grafik 18"/>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5250569" y="3766384"/>
            <a:ext cx="3837574" cy="1419227"/>
          </a:xfrm>
          <a:prstGeom prst="rect">
            <a:avLst/>
          </a:prstGeom>
        </p:spPr>
      </p:pic>
      <p:sp>
        <p:nvSpPr>
          <p:cNvPr id="18"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20"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21" name="Content Placeholder 2"/>
          <p:cNvSpPr>
            <a:spLocks noGrp="1"/>
          </p:cNvSpPr>
          <p:nvPr>
            <p:ph idx="14"/>
          </p:nvPr>
        </p:nvSpPr>
        <p:spPr>
          <a:xfrm>
            <a:off x="250826" y="1080001"/>
            <a:ext cx="4768488"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1362688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und Bild Quadrat">
    <p:spTree>
      <p:nvGrpSpPr>
        <p:cNvPr id="1" name=""/>
        <p:cNvGrpSpPr/>
        <p:nvPr/>
      </p:nvGrpSpPr>
      <p:grpSpPr>
        <a:xfrm>
          <a:off x="0" y="0"/>
          <a:ext cx="0" cy="0"/>
          <a:chOff x="0" y="0"/>
          <a:chExt cx="0" cy="0"/>
        </a:xfrm>
      </p:grpSpPr>
      <p:sp>
        <p:nvSpPr>
          <p:cNvPr id="11" name="Bildplatzhalter 9">
            <a:extLst>
              <a:ext uri="{FF2B5EF4-FFF2-40B4-BE49-F238E27FC236}">
                <a16:creationId xmlns:a16="http://schemas.microsoft.com/office/drawing/2014/main" id="{38FCB7D0-646F-AF48-A2B8-12A09927B98A}"/>
              </a:ext>
            </a:extLst>
          </p:cNvPr>
          <p:cNvSpPr>
            <a:spLocks noGrp="1"/>
          </p:cNvSpPr>
          <p:nvPr>
            <p:ph type="pic" sz="quarter" idx="14"/>
          </p:nvPr>
        </p:nvSpPr>
        <p:spPr>
          <a:xfrm>
            <a:off x="4745736" y="1080001"/>
            <a:ext cx="4147439" cy="3517746"/>
          </a:xfrm>
          <a:solidFill>
            <a:schemeClr val="accent6"/>
          </a:solidFill>
        </p:spPr>
        <p:txBody>
          <a:bodyPr lIns="0" tIns="0" rIns="0" bIns="0" anchor="ctr">
            <a:noAutofit/>
          </a:bodyPr>
          <a:lstStyle>
            <a:lvl1pPr marL="0" indent="0" algn="ctr">
              <a:buNone/>
              <a:defRPr/>
            </a:lvl1pPr>
          </a:lstStyle>
          <a:p>
            <a:r>
              <a:rPr lang="de-DE" smtClean="0"/>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8"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13"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4" name="Content Placeholder 2"/>
          <p:cNvSpPr>
            <a:spLocks noGrp="1"/>
          </p:cNvSpPr>
          <p:nvPr>
            <p:ph idx="15"/>
          </p:nvPr>
        </p:nvSpPr>
        <p:spPr>
          <a:xfrm>
            <a:off x="250826" y="1080001"/>
            <a:ext cx="4262400"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3852051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und Bild Quadrat">
    <p:spTree>
      <p:nvGrpSpPr>
        <p:cNvPr id="1" name=""/>
        <p:cNvGrpSpPr/>
        <p:nvPr/>
      </p:nvGrpSpPr>
      <p:grpSpPr>
        <a:xfrm>
          <a:off x="0" y="0"/>
          <a:ext cx="0" cy="0"/>
          <a:chOff x="0" y="0"/>
          <a:chExt cx="0" cy="0"/>
        </a:xfrm>
      </p:grpSpPr>
      <p:sp>
        <p:nvSpPr>
          <p:cNvPr id="9" name="Bildplatzhalter 9">
            <a:extLst>
              <a:ext uri="{FF2B5EF4-FFF2-40B4-BE49-F238E27FC236}">
                <a16:creationId xmlns:a16="http://schemas.microsoft.com/office/drawing/2014/main" id="{38FCB7D0-646F-AF48-A2B8-12A09927B98A}"/>
              </a:ext>
            </a:extLst>
          </p:cNvPr>
          <p:cNvSpPr>
            <a:spLocks noGrp="1"/>
          </p:cNvSpPr>
          <p:nvPr>
            <p:ph type="pic" sz="quarter" idx="16"/>
          </p:nvPr>
        </p:nvSpPr>
        <p:spPr>
          <a:xfrm>
            <a:off x="6400800" y="1080001"/>
            <a:ext cx="2492375" cy="3517746"/>
          </a:xfrm>
          <a:solidFill>
            <a:schemeClr val="accent6"/>
          </a:solidFill>
        </p:spPr>
        <p:txBody>
          <a:bodyPr lIns="0" tIns="0" rIns="0" bIns="0" anchor="ctr">
            <a:noAutofit/>
          </a:bodyPr>
          <a:lstStyle>
            <a:lvl1pPr marL="0" indent="0" algn="ctr">
              <a:buNone/>
              <a:defRPr/>
            </a:lvl1pPr>
          </a:lstStyle>
          <a:p>
            <a:r>
              <a:rPr lang="de-DE" dirty="0" smtClean="0"/>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8"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13"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4" name="Content Placeholder 2"/>
          <p:cNvSpPr>
            <a:spLocks noGrp="1"/>
          </p:cNvSpPr>
          <p:nvPr>
            <p:ph idx="15"/>
          </p:nvPr>
        </p:nvSpPr>
        <p:spPr>
          <a:xfrm>
            <a:off x="250826" y="1080001"/>
            <a:ext cx="5917464"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3230818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ext und Bild Quadrat">
    <p:spTree>
      <p:nvGrpSpPr>
        <p:cNvPr id="1" name=""/>
        <p:cNvGrpSpPr/>
        <p:nvPr/>
      </p:nvGrpSpPr>
      <p:grpSpPr>
        <a:xfrm>
          <a:off x="0" y="0"/>
          <a:ext cx="0" cy="0"/>
          <a:chOff x="0" y="0"/>
          <a:chExt cx="0" cy="0"/>
        </a:xfrm>
      </p:grpSpPr>
      <p:sp>
        <p:nvSpPr>
          <p:cNvPr id="9" name="Bildplatzhalter 9">
            <a:extLst>
              <a:ext uri="{FF2B5EF4-FFF2-40B4-BE49-F238E27FC236}">
                <a16:creationId xmlns:a16="http://schemas.microsoft.com/office/drawing/2014/main" id="{38FCB7D0-646F-AF48-A2B8-12A09927B98A}"/>
              </a:ext>
            </a:extLst>
          </p:cNvPr>
          <p:cNvSpPr>
            <a:spLocks noGrp="1"/>
          </p:cNvSpPr>
          <p:nvPr>
            <p:ph type="pic" sz="quarter" idx="16"/>
          </p:nvPr>
        </p:nvSpPr>
        <p:spPr>
          <a:xfrm>
            <a:off x="7096259" y="1080001"/>
            <a:ext cx="2060925" cy="3517746"/>
          </a:xfrm>
          <a:solidFill>
            <a:schemeClr val="accent6"/>
          </a:solidFill>
        </p:spPr>
        <p:txBody>
          <a:bodyPr lIns="0" tIns="0" rIns="0" bIns="0" anchor="ctr">
            <a:noAutofit/>
          </a:bodyPr>
          <a:lstStyle>
            <a:lvl1pPr marL="0" indent="0" algn="ctr">
              <a:buNone/>
              <a:defRPr/>
            </a:lvl1pPr>
          </a:lstStyle>
          <a:p>
            <a:r>
              <a:rPr lang="de-DE" dirty="0" smtClean="0"/>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8"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13"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4" name="Content Placeholder 2"/>
          <p:cNvSpPr>
            <a:spLocks noGrp="1"/>
          </p:cNvSpPr>
          <p:nvPr>
            <p:ph idx="15"/>
          </p:nvPr>
        </p:nvSpPr>
        <p:spPr>
          <a:xfrm>
            <a:off x="250826" y="1080001"/>
            <a:ext cx="6612923"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1390606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und Inhalt_kl">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1921382"/>
            <a:ext cx="8642349"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7" name="Textplatzhalter 8">
            <a:extLst>
              <a:ext uri="{FF2B5EF4-FFF2-40B4-BE49-F238E27FC236}">
                <a16:creationId xmlns:a16="http://schemas.microsoft.com/office/drawing/2014/main" id="{CBAFFCE6-5B0A-D047-AF37-74CD899250A6}"/>
              </a:ext>
            </a:extLst>
          </p:cNvPr>
          <p:cNvSpPr>
            <a:spLocks noGrp="1"/>
          </p:cNvSpPr>
          <p:nvPr>
            <p:ph type="body" sz="quarter" idx="14" hasCustomPrompt="1"/>
          </p:nvPr>
        </p:nvSpPr>
        <p:spPr>
          <a:xfrm>
            <a:off x="250828" y="1487949"/>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1" name="Titel 3"/>
          <p:cNvSpPr>
            <a:spLocks noGrp="1"/>
          </p:cNvSpPr>
          <p:nvPr>
            <p:ph type="title" hasCustomPrompt="1"/>
          </p:nvPr>
        </p:nvSpPr>
        <p:spPr>
          <a:xfrm>
            <a:off x="250825" y="1079682"/>
            <a:ext cx="7799953" cy="396000"/>
          </a:xfrm>
        </p:spPr>
        <p:txBody>
          <a:bodyPr/>
          <a:lstStyle>
            <a:lvl1pPr>
              <a:defRPr/>
            </a:lvl1pPr>
          </a:lstStyle>
          <a:p>
            <a:r>
              <a:rPr lang="de-DE" dirty="0" smtClean="0"/>
              <a:t>Titel Bearbeiten</a:t>
            </a:r>
            <a:endParaRPr lang="de-DE" dirty="0"/>
          </a:p>
        </p:txBody>
      </p:sp>
    </p:spTree>
    <p:extLst>
      <p:ext uri="{BB962C8B-B14F-4D97-AF65-F5344CB8AC3E}">
        <p14:creationId xmlns:p14="http://schemas.microsoft.com/office/powerpoint/2010/main" val="4211789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und 2 Inhalt_kl">
    <p:spTree>
      <p:nvGrpSpPr>
        <p:cNvPr id="1" name=""/>
        <p:cNvGrpSpPr/>
        <p:nvPr/>
      </p:nvGrpSpPr>
      <p:grpSpPr>
        <a:xfrm>
          <a:off x="0" y="0"/>
          <a:ext cx="0" cy="0"/>
          <a:chOff x="0" y="0"/>
          <a:chExt cx="0" cy="0"/>
        </a:xfrm>
      </p:grpSpPr>
      <p:sp>
        <p:nvSpPr>
          <p:cNvPr id="3" name="Content Placeholder 2"/>
          <p:cNvSpPr>
            <a:spLocks noGrp="1"/>
          </p:cNvSpPr>
          <p:nvPr>
            <p:ph idx="1"/>
          </p:nvPr>
        </p:nvSpPr>
        <p:spPr>
          <a:xfrm>
            <a:off x="4635500" y="1921382"/>
            <a:ext cx="4262400"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7" name="Textplatzhalter 8">
            <a:extLst>
              <a:ext uri="{FF2B5EF4-FFF2-40B4-BE49-F238E27FC236}">
                <a16:creationId xmlns:a16="http://schemas.microsoft.com/office/drawing/2014/main" id="{CBAFFCE6-5B0A-D047-AF37-74CD899250A6}"/>
              </a:ext>
            </a:extLst>
          </p:cNvPr>
          <p:cNvSpPr>
            <a:spLocks noGrp="1"/>
          </p:cNvSpPr>
          <p:nvPr>
            <p:ph type="body" sz="quarter" idx="14" hasCustomPrompt="1"/>
          </p:nvPr>
        </p:nvSpPr>
        <p:spPr>
          <a:xfrm>
            <a:off x="250828" y="1487949"/>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1" name="Titel 3"/>
          <p:cNvSpPr>
            <a:spLocks noGrp="1"/>
          </p:cNvSpPr>
          <p:nvPr>
            <p:ph type="title" hasCustomPrompt="1"/>
          </p:nvPr>
        </p:nvSpPr>
        <p:spPr>
          <a:xfrm>
            <a:off x="250825" y="1079682"/>
            <a:ext cx="7799953" cy="396000"/>
          </a:xfrm>
        </p:spPr>
        <p:txBody>
          <a:bodyPr/>
          <a:lstStyle>
            <a:lvl1pPr>
              <a:defRPr/>
            </a:lvl1pPr>
          </a:lstStyle>
          <a:p>
            <a:r>
              <a:rPr lang="de-DE" dirty="0" smtClean="0"/>
              <a:t>Titel Bearbeiten</a:t>
            </a:r>
            <a:endParaRPr lang="de-DE" dirty="0"/>
          </a:p>
        </p:txBody>
      </p:sp>
      <p:sp>
        <p:nvSpPr>
          <p:cNvPr id="10" name="Content Placeholder 2"/>
          <p:cNvSpPr>
            <a:spLocks noGrp="1"/>
          </p:cNvSpPr>
          <p:nvPr>
            <p:ph idx="15"/>
          </p:nvPr>
        </p:nvSpPr>
        <p:spPr>
          <a:xfrm>
            <a:off x="250826" y="1921382"/>
            <a:ext cx="4262400"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1912912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und Bilder in Dreiecken_kl">
    <p:spTree>
      <p:nvGrpSpPr>
        <p:cNvPr id="1" name=""/>
        <p:cNvGrpSpPr/>
        <p:nvPr/>
      </p:nvGrpSpPr>
      <p:grpSpPr>
        <a:xfrm>
          <a:off x="0" y="0"/>
          <a:ext cx="0" cy="0"/>
          <a:chOff x="0" y="0"/>
          <a:chExt cx="0" cy="0"/>
        </a:xfrm>
      </p:grpSpPr>
      <p:sp>
        <p:nvSpPr>
          <p:cNvPr id="4" name="Rechteck 3"/>
          <p:cNvSpPr/>
          <p:nvPr userDrawn="1"/>
        </p:nvSpPr>
        <p:spPr>
          <a:xfrm>
            <a:off x="6015789" y="4271211"/>
            <a:ext cx="2911643" cy="7700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6" name="Bildplatzhalter 5">
            <a:extLst>
              <a:ext uri="{FF2B5EF4-FFF2-40B4-BE49-F238E27FC236}">
                <a16:creationId xmlns:a16="http://schemas.microsoft.com/office/drawing/2014/main" id="{1AFD7D0B-45C0-0649-BF63-2ABAFA50360B}"/>
              </a:ext>
            </a:extLst>
          </p:cNvPr>
          <p:cNvSpPr>
            <a:spLocks noGrp="1"/>
          </p:cNvSpPr>
          <p:nvPr>
            <p:ph type="pic" sz="quarter" idx="15"/>
          </p:nvPr>
        </p:nvSpPr>
        <p:spPr>
          <a:xfrm>
            <a:off x="5250569" y="1732138"/>
            <a:ext cx="3895208" cy="3908072"/>
          </a:xfrm>
          <a:custGeom>
            <a:avLst/>
            <a:gdLst>
              <a:gd name="connsiteX0" fmla="*/ 0 w 2844800"/>
              <a:gd name="connsiteY0" fmla="*/ 1492250 h 1492250"/>
              <a:gd name="connsiteX1" fmla="*/ 1422400 w 2844800"/>
              <a:gd name="connsiteY1" fmla="*/ 0 h 1492250"/>
              <a:gd name="connsiteX2" fmla="*/ 2844800 w 2844800"/>
              <a:gd name="connsiteY2" fmla="*/ 1492250 h 1492250"/>
              <a:gd name="connsiteX3" fmla="*/ 0 w 2844800"/>
              <a:gd name="connsiteY3" fmla="*/ 1492250 h 1492250"/>
              <a:gd name="connsiteX0" fmla="*/ 0 w 3719689"/>
              <a:gd name="connsiteY0" fmla="*/ 1492250 h 3366205"/>
              <a:gd name="connsiteX1" fmla="*/ 1422400 w 3719689"/>
              <a:gd name="connsiteY1" fmla="*/ 0 h 3366205"/>
              <a:gd name="connsiteX2" fmla="*/ 3719689 w 3719689"/>
              <a:gd name="connsiteY2" fmla="*/ 3366205 h 3366205"/>
              <a:gd name="connsiteX3" fmla="*/ 0 w 3719689"/>
              <a:gd name="connsiteY3" fmla="*/ 1492250 h 3366205"/>
              <a:gd name="connsiteX0" fmla="*/ 0 w 3905955"/>
              <a:gd name="connsiteY0" fmla="*/ 1938161 h 3812116"/>
              <a:gd name="connsiteX1" fmla="*/ 3905955 w 3905955"/>
              <a:gd name="connsiteY1" fmla="*/ 0 h 3812116"/>
              <a:gd name="connsiteX2" fmla="*/ 3719689 w 3905955"/>
              <a:gd name="connsiteY2" fmla="*/ 3812116 h 3812116"/>
              <a:gd name="connsiteX3" fmla="*/ 0 w 3905955"/>
              <a:gd name="connsiteY3" fmla="*/ 1938161 h 3812116"/>
              <a:gd name="connsiteX0" fmla="*/ 0 w 3905955"/>
              <a:gd name="connsiteY0" fmla="*/ 1938161 h 3496027"/>
              <a:gd name="connsiteX1" fmla="*/ 3905955 w 3905955"/>
              <a:gd name="connsiteY1" fmla="*/ 0 h 3496027"/>
              <a:gd name="connsiteX2" fmla="*/ 3900311 w 3905955"/>
              <a:gd name="connsiteY2" fmla="*/ 3496027 h 3496027"/>
              <a:gd name="connsiteX3" fmla="*/ 0 w 3905955"/>
              <a:gd name="connsiteY3" fmla="*/ 1938161 h 3496027"/>
              <a:gd name="connsiteX0" fmla="*/ 0 w 3900342"/>
              <a:gd name="connsiteY0" fmla="*/ 1830917 h 3388783"/>
              <a:gd name="connsiteX1" fmla="*/ 3821289 w 3900342"/>
              <a:gd name="connsiteY1" fmla="*/ 0 h 3388783"/>
              <a:gd name="connsiteX2" fmla="*/ 3900311 w 3900342"/>
              <a:gd name="connsiteY2" fmla="*/ 3388783 h 3388783"/>
              <a:gd name="connsiteX3" fmla="*/ 0 w 3900342"/>
              <a:gd name="connsiteY3" fmla="*/ 1830917 h 3388783"/>
              <a:gd name="connsiteX0" fmla="*/ 0 w 3900561"/>
              <a:gd name="connsiteY0" fmla="*/ 1932517 h 3490383"/>
              <a:gd name="connsiteX1" fmla="*/ 3894666 w 3900561"/>
              <a:gd name="connsiteY1" fmla="*/ 0 h 3490383"/>
              <a:gd name="connsiteX2" fmla="*/ 3900311 w 3900561"/>
              <a:gd name="connsiteY2" fmla="*/ 3490383 h 3490383"/>
              <a:gd name="connsiteX3" fmla="*/ 0 w 3900561"/>
              <a:gd name="connsiteY3" fmla="*/ 1932517 h 3490383"/>
              <a:gd name="connsiteX0" fmla="*/ 0 w 3895208"/>
              <a:gd name="connsiteY0" fmla="*/ 1932517 h 3908072"/>
              <a:gd name="connsiteX1" fmla="*/ 3894666 w 3895208"/>
              <a:gd name="connsiteY1" fmla="*/ 0 h 3908072"/>
              <a:gd name="connsiteX2" fmla="*/ 3894666 w 3895208"/>
              <a:gd name="connsiteY2" fmla="*/ 3908072 h 3908072"/>
              <a:gd name="connsiteX3" fmla="*/ 0 w 3895208"/>
              <a:gd name="connsiteY3" fmla="*/ 1932517 h 3908072"/>
            </a:gdLst>
            <a:ahLst/>
            <a:cxnLst>
              <a:cxn ang="0">
                <a:pos x="connsiteX0" y="connsiteY0"/>
              </a:cxn>
              <a:cxn ang="0">
                <a:pos x="connsiteX1" y="connsiteY1"/>
              </a:cxn>
              <a:cxn ang="0">
                <a:pos x="connsiteX2" y="connsiteY2"/>
              </a:cxn>
              <a:cxn ang="0">
                <a:pos x="connsiteX3" y="connsiteY3"/>
              </a:cxn>
            </a:cxnLst>
            <a:rect l="l" t="t" r="r" b="b"/>
            <a:pathLst>
              <a:path w="3895208" h="3908072">
                <a:moveTo>
                  <a:pt x="0" y="1932517"/>
                </a:moveTo>
                <a:lnTo>
                  <a:pt x="3894666" y="0"/>
                </a:lnTo>
                <a:cubicBezTo>
                  <a:pt x="3892785" y="1165342"/>
                  <a:pt x="3896547" y="2742730"/>
                  <a:pt x="3894666" y="3908072"/>
                </a:cubicBezTo>
                <a:lnTo>
                  <a:pt x="0" y="1932517"/>
                </a:lnTo>
                <a:close/>
              </a:path>
            </a:pathLst>
          </a:custGeom>
          <a:solidFill>
            <a:schemeClr val="accent6"/>
          </a:solidFill>
        </p:spPr>
        <p:txBody>
          <a:bodyPr anchor="ctr">
            <a:normAutofit/>
          </a:bodyPr>
          <a:lstStyle>
            <a:lvl1pPr marL="0" indent="0" algn="r">
              <a:spcBef>
                <a:spcPts val="500"/>
              </a:spcBef>
              <a:buFont typeface="Arial" panose="020B0604020202020204" pitchFamily="34" charset="0"/>
              <a:buNone/>
              <a:defRPr sz="1600"/>
            </a:lvl1pPr>
          </a:lstStyle>
          <a:p>
            <a:r>
              <a:rPr lang="de-DE" smtClean="0"/>
              <a:t>Bild durch Klicken auf Symbol hinzufügen</a:t>
            </a:r>
            <a:endParaRPr lang="de-DE" dirty="0"/>
          </a:p>
        </p:txBody>
      </p:sp>
      <p:sp>
        <p:nvSpPr>
          <p:cNvPr id="14" name="Bildplatzhalter 13">
            <a:extLst>
              <a:ext uri="{FF2B5EF4-FFF2-40B4-BE49-F238E27FC236}">
                <a16:creationId xmlns:a16="http://schemas.microsoft.com/office/drawing/2014/main" id="{307DC63A-7B6C-E443-8FD2-12E8BE98F005}"/>
              </a:ext>
            </a:extLst>
          </p:cNvPr>
          <p:cNvSpPr>
            <a:spLocks noGrp="1"/>
          </p:cNvSpPr>
          <p:nvPr>
            <p:ph type="pic" sz="quarter" idx="16"/>
          </p:nvPr>
        </p:nvSpPr>
        <p:spPr>
          <a:xfrm>
            <a:off x="6142614" y="1023853"/>
            <a:ext cx="2114407" cy="2121623"/>
          </a:xfrm>
          <a:custGeom>
            <a:avLst/>
            <a:gdLst>
              <a:gd name="connsiteX0" fmla="*/ 0 w 1614487"/>
              <a:gd name="connsiteY0" fmla="*/ 0 h 2119313"/>
              <a:gd name="connsiteX1" fmla="*/ 1614487 w 1614487"/>
              <a:gd name="connsiteY1" fmla="*/ 0 h 2119313"/>
              <a:gd name="connsiteX2" fmla="*/ 1614487 w 1614487"/>
              <a:gd name="connsiteY2" fmla="*/ 2119313 h 2119313"/>
              <a:gd name="connsiteX3" fmla="*/ 0 w 1614487"/>
              <a:gd name="connsiteY3" fmla="*/ 2119313 h 2119313"/>
              <a:gd name="connsiteX4" fmla="*/ 0 w 1614487"/>
              <a:gd name="connsiteY4" fmla="*/ 0 h 2119313"/>
              <a:gd name="connsiteX0" fmla="*/ 0 w 1614487"/>
              <a:gd name="connsiteY0" fmla="*/ 0 h 2119313"/>
              <a:gd name="connsiteX1" fmla="*/ 1614487 w 1614487"/>
              <a:gd name="connsiteY1" fmla="*/ 2119313 h 2119313"/>
              <a:gd name="connsiteX2" fmla="*/ 0 w 1614487"/>
              <a:gd name="connsiteY2" fmla="*/ 2119313 h 2119313"/>
              <a:gd name="connsiteX3" fmla="*/ 0 w 1614487"/>
              <a:gd name="connsiteY3" fmla="*/ 0 h 2119313"/>
              <a:gd name="connsiteX0" fmla="*/ 90054 w 1614487"/>
              <a:gd name="connsiteY0" fmla="*/ 0 h 2244004"/>
              <a:gd name="connsiteX1" fmla="*/ 1614487 w 1614487"/>
              <a:gd name="connsiteY1" fmla="*/ 2244004 h 2244004"/>
              <a:gd name="connsiteX2" fmla="*/ 0 w 1614487"/>
              <a:gd name="connsiteY2" fmla="*/ 2244004 h 2244004"/>
              <a:gd name="connsiteX3" fmla="*/ 90054 w 1614487"/>
              <a:gd name="connsiteY3" fmla="*/ 0 h 2244004"/>
              <a:gd name="connsiteX0" fmla="*/ 0 w 1524433"/>
              <a:gd name="connsiteY0" fmla="*/ 0 h 2244004"/>
              <a:gd name="connsiteX1" fmla="*/ 1524433 w 1524433"/>
              <a:gd name="connsiteY1" fmla="*/ 2244004 h 2244004"/>
              <a:gd name="connsiteX2" fmla="*/ 6927 w 1524433"/>
              <a:gd name="connsiteY2" fmla="*/ 2160877 h 2244004"/>
              <a:gd name="connsiteX3" fmla="*/ 0 w 1524433"/>
              <a:gd name="connsiteY3" fmla="*/ 0 h 2244004"/>
              <a:gd name="connsiteX0" fmla="*/ 0 w 2120179"/>
              <a:gd name="connsiteY0" fmla="*/ 0 h 2160877"/>
              <a:gd name="connsiteX1" fmla="*/ 2120179 w 2120179"/>
              <a:gd name="connsiteY1" fmla="*/ 1080223 h 2160877"/>
              <a:gd name="connsiteX2" fmla="*/ 6927 w 2120179"/>
              <a:gd name="connsiteY2" fmla="*/ 2160877 h 2160877"/>
              <a:gd name="connsiteX3" fmla="*/ 0 w 2120179"/>
              <a:gd name="connsiteY3" fmla="*/ 0 h 2160877"/>
              <a:gd name="connsiteX0" fmla="*/ 0 w 2120179"/>
              <a:gd name="connsiteY0" fmla="*/ 0 h 2147023"/>
              <a:gd name="connsiteX1" fmla="*/ 2120179 w 2120179"/>
              <a:gd name="connsiteY1" fmla="*/ 1080223 h 2147023"/>
              <a:gd name="connsiteX2" fmla="*/ 6927 w 2120179"/>
              <a:gd name="connsiteY2" fmla="*/ 2147023 h 2147023"/>
              <a:gd name="connsiteX3" fmla="*/ 0 w 2120179"/>
              <a:gd name="connsiteY3" fmla="*/ 0 h 2147023"/>
              <a:gd name="connsiteX0" fmla="*/ 6928 w 2127107"/>
              <a:gd name="connsiteY0" fmla="*/ 0 h 2147023"/>
              <a:gd name="connsiteX1" fmla="*/ 2127107 w 2127107"/>
              <a:gd name="connsiteY1" fmla="*/ 1080223 h 2147023"/>
              <a:gd name="connsiteX2" fmla="*/ 0 w 2127107"/>
              <a:gd name="connsiteY2" fmla="*/ 2147023 h 2147023"/>
              <a:gd name="connsiteX3" fmla="*/ 6928 w 2127107"/>
              <a:gd name="connsiteY3" fmla="*/ 0 h 2147023"/>
              <a:gd name="connsiteX0" fmla="*/ 338 w 2120517"/>
              <a:gd name="connsiteY0" fmla="*/ 0 h 2147023"/>
              <a:gd name="connsiteX1" fmla="*/ 2120517 w 2120517"/>
              <a:gd name="connsiteY1" fmla="*/ 1080223 h 2147023"/>
              <a:gd name="connsiteX2" fmla="*/ 6110 w 2120517"/>
              <a:gd name="connsiteY2" fmla="*/ 2147023 h 2147023"/>
              <a:gd name="connsiteX3" fmla="*/ 338 w 2120517"/>
              <a:gd name="connsiteY3" fmla="*/ 0 h 2147023"/>
              <a:gd name="connsiteX0" fmla="*/ 35503 w 2114407"/>
              <a:gd name="connsiteY0" fmla="*/ 0 h 2004148"/>
              <a:gd name="connsiteX1" fmla="*/ 2114407 w 2114407"/>
              <a:gd name="connsiteY1" fmla="*/ 937348 h 2004148"/>
              <a:gd name="connsiteX2" fmla="*/ 0 w 2114407"/>
              <a:gd name="connsiteY2" fmla="*/ 2004148 h 2004148"/>
              <a:gd name="connsiteX3" fmla="*/ 35503 w 2114407"/>
              <a:gd name="connsiteY3" fmla="*/ 0 h 2004148"/>
              <a:gd name="connsiteX0" fmla="*/ 6928 w 2114407"/>
              <a:gd name="connsiteY0" fmla="*/ 0 h 2121623"/>
              <a:gd name="connsiteX1" fmla="*/ 2114407 w 2114407"/>
              <a:gd name="connsiteY1" fmla="*/ 1054823 h 2121623"/>
              <a:gd name="connsiteX2" fmla="*/ 0 w 2114407"/>
              <a:gd name="connsiteY2" fmla="*/ 2121623 h 2121623"/>
              <a:gd name="connsiteX3" fmla="*/ 6928 w 2114407"/>
              <a:gd name="connsiteY3" fmla="*/ 0 h 2121623"/>
            </a:gdLst>
            <a:ahLst/>
            <a:cxnLst>
              <a:cxn ang="0">
                <a:pos x="connsiteX0" y="connsiteY0"/>
              </a:cxn>
              <a:cxn ang="0">
                <a:pos x="connsiteX1" y="connsiteY1"/>
              </a:cxn>
              <a:cxn ang="0">
                <a:pos x="connsiteX2" y="connsiteY2"/>
              </a:cxn>
              <a:cxn ang="0">
                <a:pos x="connsiteX3" y="connsiteY3"/>
              </a:cxn>
            </a:cxnLst>
            <a:rect l="l" t="t" r="r" b="b"/>
            <a:pathLst>
              <a:path w="2114407" h="2121623">
                <a:moveTo>
                  <a:pt x="6928" y="0"/>
                </a:moveTo>
                <a:lnTo>
                  <a:pt x="2114407" y="1054823"/>
                </a:lnTo>
                <a:lnTo>
                  <a:pt x="0" y="2121623"/>
                </a:lnTo>
                <a:cubicBezTo>
                  <a:pt x="2309" y="1405949"/>
                  <a:pt x="4619" y="715674"/>
                  <a:pt x="6928" y="0"/>
                </a:cubicBezTo>
                <a:close/>
              </a:path>
            </a:pathLst>
          </a:custGeom>
          <a:solidFill>
            <a:schemeClr val="accent6"/>
          </a:solidFill>
        </p:spPr>
        <p:txBody>
          <a:bodyPr anchor="ctr">
            <a:normAutofit/>
          </a:bodyPr>
          <a:lstStyle>
            <a:lvl1pPr marL="0" indent="0" algn="l">
              <a:lnSpc>
                <a:spcPct val="100000"/>
              </a:lnSpc>
              <a:spcBef>
                <a:spcPts val="100"/>
              </a:spcBef>
              <a:buFont typeface="Arial" panose="020B0604020202020204" pitchFamily="34" charset="0"/>
              <a:buNone/>
              <a:defRPr sz="1400"/>
            </a:lvl1pPr>
          </a:lstStyle>
          <a:p>
            <a:r>
              <a:rPr lang="de-DE" smtClean="0"/>
              <a:t>Bild durch Klicken auf Symbol hinzufügen</a:t>
            </a:r>
            <a:endParaRPr lang="de-DE" dirty="0"/>
          </a:p>
        </p:txBody>
      </p:sp>
      <p:sp>
        <p:nvSpPr>
          <p:cNvPr id="15" name="Textplatzhalter 8">
            <a:extLst>
              <a:ext uri="{FF2B5EF4-FFF2-40B4-BE49-F238E27FC236}">
                <a16:creationId xmlns:a16="http://schemas.microsoft.com/office/drawing/2014/main" id="{CBAFFCE6-5B0A-D047-AF37-74CD899250A6}"/>
              </a:ext>
            </a:extLst>
          </p:cNvPr>
          <p:cNvSpPr>
            <a:spLocks noGrp="1"/>
          </p:cNvSpPr>
          <p:nvPr>
            <p:ph type="body" sz="quarter" idx="14" hasCustomPrompt="1"/>
          </p:nvPr>
        </p:nvSpPr>
        <p:spPr>
          <a:xfrm>
            <a:off x="250828" y="1487949"/>
            <a:ext cx="4262399"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6" name="Titel 3"/>
          <p:cNvSpPr>
            <a:spLocks noGrp="1"/>
          </p:cNvSpPr>
          <p:nvPr>
            <p:ph type="title" hasCustomPrompt="1"/>
          </p:nvPr>
        </p:nvSpPr>
        <p:spPr>
          <a:xfrm>
            <a:off x="250825" y="1079682"/>
            <a:ext cx="4262401" cy="396000"/>
          </a:xfrm>
        </p:spPr>
        <p:txBody>
          <a:bodyPr/>
          <a:lstStyle>
            <a:lvl1pPr>
              <a:defRPr/>
            </a:lvl1pPr>
          </a:lstStyle>
          <a:p>
            <a:r>
              <a:rPr lang="de-DE" dirty="0" smtClean="0"/>
              <a:t>Titel Bearbeiten</a:t>
            </a:r>
            <a:endParaRPr lang="de-DE" dirty="0"/>
          </a:p>
        </p:txBody>
      </p:sp>
      <p:pic>
        <p:nvPicPr>
          <p:cNvPr id="19" name="Grafik 18"/>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5250569" y="3766384"/>
            <a:ext cx="3837574" cy="1419227"/>
          </a:xfrm>
          <a:prstGeom prst="rect">
            <a:avLst/>
          </a:prstGeom>
        </p:spPr>
      </p:pic>
      <p:sp>
        <p:nvSpPr>
          <p:cNvPr id="21" name="Content Placeholder 2"/>
          <p:cNvSpPr>
            <a:spLocks noGrp="1"/>
          </p:cNvSpPr>
          <p:nvPr>
            <p:ph idx="17"/>
          </p:nvPr>
        </p:nvSpPr>
        <p:spPr>
          <a:xfrm>
            <a:off x="250826" y="1921382"/>
            <a:ext cx="4768488"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1977837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und Bild Quadrat_kl">
    <p:spTree>
      <p:nvGrpSpPr>
        <p:cNvPr id="1" name=""/>
        <p:cNvGrpSpPr/>
        <p:nvPr/>
      </p:nvGrpSpPr>
      <p:grpSpPr>
        <a:xfrm>
          <a:off x="0" y="0"/>
          <a:ext cx="0" cy="0"/>
          <a:chOff x="0" y="0"/>
          <a:chExt cx="0" cy="0"/>
        </a:xfrm>
      </p:grpSpPr>
      <p:sp>
        <p:nvSpPr>
          <p:cNvPr id="11" name="Bildplatzhalter 9">
            <a:extLst>
              <a:ext uri="{FF2B5EF4-FFF2-40B4-BE49-F238E27FC236}">
                <a16:creationId xmlns:a16="http://schemas.microsoft.com/office/drawing/2014/main" id="{38FCB7D0-646F-AF48-A2B8-12A09927B98A}"/>
              </a:ext>
            </a:extLst>
          </p:cNvPr>
          <p:cNvSpPr>
            <a:spLocks noGrp="1"/>
          </p:cNvSpPr>
          <p:nvPr>
            <p:ph type="pic" sz="quarter" idx="14"/>
          </p:nvPr>
        </p:nvSpPr>
        <p:spPr>
          <a:xfrm>
            <a:off x="4745736" y="1080001"/>
            <a:ext cx="4147439" cy="3517746"/>
          </a:xfrm>
          <a:solidFill>
            <a:schemeClr val="accent6"/>
          </a:solidFill>
        </p:spPr>
        <p:txBody>
          <a:bodyPr lIns="0" tIns="0" rIns="0" bIns="0" anchor="ctr">
            <a:noAutofit/>
          </a:bodyPr>
          <a:lstStyle>
            <a:lvl1pPr marL="0" indent="0" algn="ctr">
              <a:buNone/>
              <a:defRPr/>
            </a:lvl1pPr>
          </a:lstStyle>
          <a:p>
            <a:r>
              <a:rPr lang="de-DE" smtClean="0"/>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7" name="Textplatzhalter 8">
            <a:extLst>
              <a:ext uri="{FF2B5EF4-FFF2-40B4-BE49-F238E27FC236}">
                <a16:creationId xmlns:a16="http://schemas.microsoft.com/office/drawing/2014/main" id="{CBAFFCE6-5B0A-D047-AF37-74CD899250A6}"/>
              </a:ext>
            </a:extLst>
          </p:cNvPr>
          <p:cNvSpPr>
            <a:spLocks noGrp="1"/>
          </p:cNvSpPr>
          <p:nvPr>
            <p:ph type="body" sz="quarter" idx="15" hasCustomPrompt="1"/>
          </p:nvPr>
        </p:nvSpPr>
        <p:spPr>
          <a:xfrm>
            <a:off x="250828" y="1487949"/>
            <a:ext cx="4262399"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9" name="Titel 3"/>
          <p:cNvSpPr>
            <a:spLocks noGrp="1"/>
          </p:cNvSpPr>
          <p:nvPr>
            <p:ph type="title" hasCustomPrompt="1"/>
          </p:nvPr>
        </p:nvSpPr>
        <p:spPr>
          <a:xfrm>
            <a:off x="250825" y="1079682"/>
            <a:ext cx="4262401" cy="396000"/>
          </a:xfrm>
        </p:spPr>
        <p:txBody>
          <a:bodyPr/>
          <a:lstStyle>
            <a:lvl1pPr>
              <a:defRPr/>
            </a:lvl1pPr>
          </a:lstStyle>
          <a:p>
            <a:r>
              <a:rPr lang="de-DE" dirty="0" smtClean="0"/>
              <a:t>Titel Bearbeiten</a:t>
            </a:r>
            <a:endParaRPr lang="de-DE" dirty="0"/>
          </a:p>
        </p:txBody>
      </p:sp>
      <p:sp>
        <p:nvSpPr>
          <p:cNvPr id="12" name="Content Placeholder 2"/>
          <p:cNvSpPr>
            <a:spLocks noGrp="1"/>
          </p:cNvSpPr>
          <p:nvPr>
            <p:ph idx="17"/>
          </p:nvPr>
        </p:nvSpPr>
        <p:spPr>
          <a:xfrm>
            <a:off x="250826" y="1921382"/>
            <a:ext cx="4262400"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923626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ur Bild">
    <p:spTree>
      <p:nvGrpSpPr>
        <p:cNvPr id="1" name=""/>
        <p:cNvGrpSpPr/>
        <p:nvPr/>
      </p:nvGrpSpPr>
      <p:grpSpPr>
        <a:xfrm>
          <a:off x="0" y="0"/>
          <a:ext cx="0" cy="0"/>
          <a:chOff x="0" y="0"/>
          <a:chExt cx="0" cy="0"/>
        </a:xfrm>
      </p:grpSpPr>
      <p:sp>
        <p:nvSpPr>
          <p:cNvPr id="11" name="Bildplatzhalter 9">
            <a:extLst>
              <a:ext uri="{FF2B5EF4-FFF2-40B4-BE49-F238E27FC236}">
                <a16:creationId xmlns:a16="http://schemas.microsoft.com/office/drawing/2014/main" id="{38FCB7D0-646F-AF48-A2B8-12A09927B98A}"/>
              </a:ext>
            </a:extLst>
          </p:cNvPr>
          <p:cNvSpPr>
            <a:spLocks noGrp="1"/>
          </p:cNvSpPr>
          <p:nvPr>
            <p:ph type="pic" sz="quarter" idx="14"/>
          </p:nvPr>
        </p:nvSpPr>
        <p:spPr>
          <a:xfrm>
            <a:off x="250032" y="1080000"/>
            <a:ext cx="8643144" cy="3517745"/>
          </a:xfrm>
          <a:solidFill>
            <a:schemeClr val="accent6"/>
          </a:solidFill>
        </p:spPr>
        <p:txBody>
          <a:bodyPr lIns="0" tIns="0" rIns="0" bIns="0" anchor="ctr">
            <a:noAutofit/>
          </a:bodyPr>
          <a:lstStyle>
            <a:lvl1pPr marL="0" indent="0" algn="ctr">
              <a:buNone/>
              <a:defRPr/>
            </a:lvl1pPr>
          </a:lstStyle>
          <a:p>
            <a:r>
              <a:rPr lang="de-DE" smtClean="0"/>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Tree>
    <p:extLst>
      <p:ext uri="{BB962C8B-B14F-4D97-AF65-F5344CB8AC3E}">
        <p14:creationId xmlns:p14="http://schemas.microsoft.com/office/powerpoint/2010/main" val="603064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er_1">
    <p:spTree>
      <p:nvGrpSpPr>
        <p:cNvPr id="1" name=""/>
        <p:cNvGrpSpPr/>
        <p:nvPr/>
      </p:nvGrpSpPr>
      <p:grpSpPr>
        <a:xfrm>
          <a:off x="0" y="0"/>
          <a:ext cx="0" cy="0"/>
          <a:chOff x="0" y="0"/>
          <a:chExt cx="0" cy="0"/>
        </a:xfrm>
      </p:grpSpPr>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Tree>
    <p:extLst>
      <p:ext uri="{BB962C8B-B14F-4D97-AF65-F5344CB8AC3E}">
        <p14:creationId xmlns:p14="http://schemas.microsoft.com/office/powerpoint/2010/main" val="2534796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2" name="Rechteck 1"/>
          <p:cNvSpPr/>
          <p:nvPr userDrawn="1"/>
        </p:nvSpPr>
        <p:spPr>
          <a:xfrm>
            <a:off x="5195"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120100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folie mit Bild">
    <p:spTree>
      <p:nvGrpSpPr>
        <p:cNvPr id="1" name=""/>
        <p:cNvGrpSpPr/>
        <p:nvPr/>
      </p:nvGrpSpPr>
      <p:grpSpPr>
        <a:xfrm>
          <a:off x="0" y="0"/>
          <a:ext cx="0" cy="0"/>
          <a:chOff x="0" y="0"/>
          <a:chExt cx="0" cy="0"/>
        </a:xfrm>
      </p:grpSpPr>
      <p:sp>
        <p:nvSpPr>
          <p:cNvPr id="32" name="Rechteck 31">
            <a:extLst>
              <a:ext uri="{FF2B5EF4-FFF2-40B4-BE49-F238E27FC236}">
                <a16:creationId xmlns:a16="http://schemas.microsoft.com/office/drawing/2014/main" id="{7A5ECE3D-4B62-964E-BF60-6DD95EC06B60}"/>
              </a:ext>
            </a:extLst>
          </p:cNvPr>
          <p:cNvSpPr/>
          <p:nvPr userDrawn="1"/>
        </p:nvSpPr>
        <p:spPr>
          <a:xfrm>
            <a:off x="0" y="0"/>
            <a:ext cx="9150350" cy="4064000"/>
          </a:xfrm>
          <a:prstGeom prst="rect">
            <a:avLst/>
          </a:prstGeom>
          <a:blipFill>
            <a:blip r:embed="rId2" cstate="print">
              <a:extLst>
                <a:ext uri="{28A0092B-C50C-407E-A947-70E740481C1C}">
                  <a14:useLocalDpi xmlns:a14="http://schemas.microsoft.com/office/drawing/2010/main"/>
                </a:ext>
              </a:extLst>
            </a:blip>
            <a:srcRect/>
            <a:stretch>
              <a:fillRect t="-66265" b="-6626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Meta IGM" panose="02000503040000020004" pitchFamily="2" charset="0"/>
            </a:endParaRPr>
          </a:p>
        </p:txBody>
      </p:sp>
      <p:pic>
        <p:nvPicPr>
          <p:cNvPr id="34" name="Grafik 33">
            <a:extLst>
              <a:ext uri="{FF2B5EF4-FFF2-40B4-BE49-F238E27FC236}">
                <a16:creationId xmlns:a16="http://schemas.microsoft.com/office/drawing/2014/main" id="{A1E45744-6AD6-4F43-A343-971D2325978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73175" y="238618"/>
            <a:ext cx="720000" cy="720000"/>
          </a:xfrm>
          <a:prstGeom prst="rect">
            <a:avLst/>
          </a:prstGeom>
        </p:spPr>
      </p:pic>
      <p:sp>
        <p:nvSpPr>
          <p:cNvPr id="36" name="Rechteck 35">
            <a:extLst>
              <a:ext uri="{FF2B5EF4-FFF2-40B4-BE49-F238E27FC236}">
                <a16:creationId xmlns:a16="http://schemas.microsoft.com/office/drawing/2014/main" id="{551D7B0F-DCAE-5B45-A92D-07BA8B987DC0}"/>
              </a:ext>
            </a:extLst>
          </p:cNvPr>
          <p:cNvSpPr/>
          <p:nvPr userDrawn="1"/>
        </p:nvSpPr>
        <p:spPr>
          <a:xfrm rot="3786198">
            <a:off x="6696058" y="1873841"/>
            <a:ext cx="1741767" cy="4431387"/>
          </a:xfrm>
          <a:custGeom>
            <a:avLst/>
            <a:gdLst>
              <a:gd name="connsiteX0" fmla="*/ 0 w 1559566"/>
              <a:gd name="connsiteY0" fmla="*/ 0 h 3868614"/>
              <a:gd name="connsiteX1" fmla="*/ 1559566 w 1559566"/>
              <a:gd name="connsiteY1" fmla="*/ 0 h 3868614"/>
              <a:gd name="connsiteX2" fmla="*/ 1559566 w 1559566"/>
              <a:gd name="connsiteY2" fmla="*/ 3868614 h 3868614"/>
              <a:gd name="connsiteX3" fmla="*/ 0 w 1559566"/>
              <a:gd name="connsiteY3" fmla="*/ 3868614 h 3868614"/>
              <a:gd name="connsiteX4" fmla="*/ 0 w 1559566"/>
              <a:gd name="connsiteY4" fmla="*/ 0 h 3868614"/>
              <a:gd name="connsiteX0" fmla="*/ 0 w 1559566"/>
              <a:gd name="connsiteY0" fmla="*/ 0 h 3868614"/>
              <a:gd name="connsiteX1" fmla="*/ 1559566 w 1559566"/>
              <a:gd name="connsiteY1" fmla="*/ 0 h 3868614"/>
              <a:gd name="connsiteX2" fmla="*/ 424813 w 1559566"/>
              <a:gd name="connsiteY2" fmla="*/ 3663256 h 3868614"/>
              <a:gd name="connsiteX3" fmla="*/ 0 w 1559566"/>
              <a:gd name="connsiteY3" fmla="*/ 3868614 h 3868614"/>
              <a:gd name="connsiteX4" fmla="*/ 0 w 1559566"/>
              <a:gd name="connsiteY4" fmla="*/ 0 h 3868614"/>
              <a:gd name="connsiteX0" fmla="*/ 0 w 1559566"/>
              <a:gd name="connsiteY0" fmla="*/ 0 h 3868614"/>
              <a:gd name="connsiteX1" fmla="*/ 1559566 w 1559566"/>
              <a:gd name="connsiteY1" fmla="*/ 0 h 3868614"/>
              <a:gd name="connsiteX2" fmla="*/ 577634 w 1559566"/>
              <a:gd name="connsiteY2" fmla="*/ 3755016 h 3868614"/>
              <a:gd name="connsiteX3" fmla="*/ 0 w 1559566"/>
              <a:gd name="connsiteY3" fmla="*/ 3868614 h 3868614"/>
              <a:gd name="connsiteX4" fmla="*/ 0 w 1559566"/>
              <a:gd name="connsiteY4" fmla="*/ 0 h 3868614"/>
              <a:gd name="connsiteX0" fmla="*/ 0 w 1842555"/>
              <a:gd name="connsiteY0" fmla="*/ 0 h 3868614"/>
              <a:gd name="connsiteX1" fmla="*/ 1842555 w 1842555"/>
              <a:gd name="connsiteY1" fmla="*/ 172029 h 3868614"/>
              <a:gd name="connsiteX2" fmla="*/ 577634 w 1842555"/>
              <a:gd name="connsiteY2" fmla="*/ 3755016 h 3868614"/>
              <a:gd name="connsiteX3" fmla="*/ 0 w 1842555"/>
              <a:gd name="connsiteY3" fmla="*/ 3868614 h 3868614"/>
              <a:gd name="connsiteX4" fmla="*/ 0 w 1842555"/>
              <a:gd name="connsiteY4" fmla="*/ 0 h 3868614"/>
              <a:gd name="connsiteX0" fmla="*/ 0 w 1842555"/>
              <a:gd name="connsiteY0" fmla="*/ 0 h 3868614"/>
              <a:gd name="connsiteX1" fmla="*/ 1842555 w 1842555"/>
              <a:gd name="connsiteY1" fmla="*/ 172029 h 3868614"/>
              <a:gd name="connsiteX2" fmla="*/ 634265 w 1842555"/>
              <a:gd name="connsiteY2" fmla="*/ 3783743 h 3868614"/>
              <a:gd name="connsiteX3" fmla="*/ 0 w 1842555"/>
              <a:gd name="connsiteY3" fmla="*/ 3868614 h 3868614"/>
              <a:gd name="connsiteX4" fmla="*/ 0 w 1842555"/>
              <a:gd name="connsiteY4" fmla="*/ 0 h 3868614"/>
              <a:gd name="connsiteX0" fmla="*/ 0 w 1842555"/>
              <a:gd name="connsiteY0" fmla="*/ 0 h 3868614"/>
              <a:gd name="connsiteX1" fmla="*/ 1842555 w 1842555"/>
              <a:gd name="connsiteY1" fmla="*/ 172029 h 3868614"/>
              <a:gd name="connsiteX2" fmla="*/ 487189 w 1842555"/>
              <a:gd name="connsiteY2" fmla="*/ 3680657 h 3868614"/>
              <a:gd name="connsiteX3" fmla="*/ 0 w 1842555"/>
              <a:gd name="connsiteY3" fmla="*/ 3868614 h 3868614"/>
              <a:gd name="connsiteX4" fmla="*/ 0 w 1842555"/>
              <a:gd name="connsiteY4" fmla="*/ 0 h 3868614"/>
              <a:gd name="connsiteX0" fmla="*/ 0 w 1600947"/>
              <a:gd name="connsiteY0" fmla="*/ 0 h 3868614"/>
              <a:gd name="connsiteX1" fmla="*/ 1600947 w 1600947"/>
              <a:gd name="connsiteY1" fmla="*/ 807584 h 3868614"/>
              <a:gd name="connsiteX2" fmla="*/ 487189 w 1600947"/>
              <a:gd name="connsiteY2" fmla="*/ 3680657 h 3868614"/>
              <a:gd name="connsiteX3" fmla="*/ 0 w 1600947"/>
              <a:gd name="connsiteY3" fmla="*/ 3868614 h 3868614"/>
              <a:gd name="connsiteX4" fmla="*/ 0 w 1600947"/>
              <a:gd name="connsiteY4" fmla="*/ 0 h 3868614"/>
              <a:gd name="connsiteX0" fmla="*/ 0 w 1603382"/>
              <a:gd name="connsiteY0" fmla="*/ 0 h 3868614"/>
              <a:gd name="connsiteX1" fmla="*/ 1603382 w 1603382"/>
              <a:gd name="connsiteY1" fmla="*/ 815034 h 3868614"/>
              <a:gd name="connsiteX2" fmla="*/ 487189 w 1603382"/>
              <a:gd name="connsiteY2" fmla="*/ 3680657 h 3868614"/>
              <a:gd name="connsiteX3" fmla="*/ 0 w 1603382"/>
              <a:gd name="connsiteY3" fmla="*/ 3868614 h 3868614"/>
              <a:gd name="connsiteX4" fmla="*/ 0 w 1603382"/>
              <a:gd name="connsiteY4" fmla="*/ 0 h 3868614"/>
              <a:gd name="connsiteX0" fmla="*/ 0 w 1603382"/>
              <a:gd name="connsiteY0" fmla="*/ 0 h 4431387"/>
              <a:gd name="connsiteX1" fmla="*/ 1603382 w 1603382"/>
              <a:gd name="connsiteY1" fmla="*/ 815034 h 4431387"/>
              <a:gd name="connsiteX2" fmla="*/ 19379 w 1603382"/>
              <a:gd name="connsiteY2" fmla="*/ 4431387 h 4431387"/>
              <a:gd name="connsiteX3" fmla="*/ 0 w 1603382"/>
              <a:gd name="connsiteY3" fmla="*/ 3868614 h 4431387"/>
              <a:gd name="connsiteX4" fmla="*/ 0 w 1603382"/>
              <a:gd name="connsiteY4" fmla="*/ 0 h 4431387"/>
              <a:gd name="connsiteX0" fmla="*/ 0 w 1741767"/>
              <a:gd name="connsiteY0" fmla="*/ 0 h 4431387"/>
              <a:gd name="connsiteX1" fmla="*/ 1741767 w 1741767"/>
              <a:gd name="connsiteY1" fmla="*/ 885230 h 4431387"/>
              <a:gd name="connsiteX2" fmla="*/ 19379 w 1741767"/>
              <a:gd name="connsiteY2" fmla="*/ 4431387 h 4431387"/>
              <a:gd name="connsiteX3" fmla="*/ 0 w 1741767"/>
              <a:gd name="connsiteY3" fmla="*/ 3868614 h 4431387"/>
              <a:gd name="connsiteX4" fmla="*/ 0 w 1741767"/>
              <a:gd name="connsiteY4" fmla="*/ 0 h 4431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1767" h="4431387">
                <a:moveTo>
                  <a:pt x="0" y="0"/>
                </a:moveTo>
                <a:lnTo>
                  <a:pt x="1741767" y="885230"/>
                </a:lnTo>
                <a:lnTo>
                  <a:pt x="19379" y="4431387"/>
                </a:lnTo>
                <a:lnTo>
                  <a:pt x="0" y="38686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Meta IGM" panose="02000503040000020004" pitchFamily="2" charset="0"/>
            </a:endParaRPr>
          </a:p>
        </p:txBody>
      </p:sp>
      <p:pic>
        <p:nvPicPr>
          <p:cNvPr id="38" name="Grafik 37">
            <a:extLst>
              <a:ext uri="{FF2B5EF4-FFF2-40B4-BE49-F238E27FC236}">
                <a16:creationId xmlns:a16="http://schemas.microsoft.com/office/drawing/2014/main" id="{31492AB0-7B02-C047-9A95-FAF70C8D8A54}"/>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64862" y="733269"/>
            <a:ext cx="6747304" cy="4441981"/>
          </a:xfrm>
          <a:prstGeom prst="rect">
            <a:avLst/>
          </a:prstGeom>
        </p:spPr>
      </p:pic>
      <p:sp>
        <p:nvSpPr>
          <p:cNvPr id="2" name="Title 1"/>
          <p:cNvSpPr>
            <a:spLocks noGrp="1"/>
          </p:cNvSpPr>
          <p:nvPr>
            <p:ph type="ctrTitle" hasCustomPrompt="1"/>
          </p:nvPr>
        </p:nvSpPr>
        <p:spPr>
          <a:xfrm>
            <a:off x="250825" y="2876550"/>
            <a:ext cx="4859057" cy="1541626"/>
          </a:xfrm>
        </p:spPr>
        <p:txBody>
          <a:bodyPr anchor="b" anchorCtr="0"/>
          <a:lstStyle>
            <a:lvl1pPr algn="l">
              <a:defRPr sz="3500" b="1" i="0" spc="200" baseline="0">
                <a:solidFill>
                  <a:schemeClr val="bg1"/>
                </a:solidFill>
                <a:latin typeface="Meta Head IGM Cond Black" panose="02000506030000020004" pitchFamily="2" charset="77"/>
              </a:defRPr>
            </a:lvl1pPr>
          </a:lstStyle>
          <a:p>
            <a:r>
              <a:rPr lang="de-DE" dirty="0"/>
              <a:t>PRÄSENTATIONSTITEL BEARBEITEN</a:t>
            </a:r>
            <a:endParaRPr lang="en-US" dirty="0"/>
          </a:p>
        </p:txBody>
      </p:sp>
      <p:sp>
        <p:nvSpPr>
          <p:cNvPr id="15" name="Textplatzhalter 14">
            <a:extLst>
              <a:ext uri="{FF2B5EF4-FFF2-40B4-BE49-F238E27FC236}">
                <a16:creationId xmlns:a16="http://schemas.microsoft.com/office/drawing/2014/main" id="{64E9B235-21E8-9341-A119-8338AD853901}"/>
              </a:ext>
            </a:extLst>
          </p:cNvPr>
          <p:cNvSpPr>
            <a:spLocks noGrp="1"/>
          </p:cNvSpPr>
          <p:nvPr>
            <p:ph type="body" sz="quarter" idx="14" hasCustomPrompt="1"/>
          </p:nvPr>
        </p:nvSpPr>
        <p:spPr>
          <a:xfrm>
            <a:off x="250825" y="4430210"/>
            <a:ext cx="2514146" cy="379256"/>
          </a:xfrm>
        </p:spPr>
        <p:txBody>
          <a:bodyPr wrap="none" lIns="0" tIns="0" rIns="0" bIns="0" anchor="ctr" anchorCtr="0">
            <a:normAutofit/>
          </a:bodyPr>
          <a:lstStyle>
            <a:lvl1pPr marL="0" indent="0">
              <a:buNone/>
              <a:defRPr sz="2100" b="0" i="0" spc="100" baseline="0">
                <a:solidFill>
                  <a:schemeClr val="bg1"/>
                </a:solidFill>
                <a:latin typeface="Meta Head IGM Cond Light" panose="02000506030000020004" pitchFamily="2" charset="77"/>
              </a:defRPr>
            </a:lvl1pPr>
          </a:lstStyle>
          <a:p>
            <a:r>
              <a:rPr lang="de-DE" dirty="0"/>
              <a:t>Datum</a:t>
            </a:r>
          </a:p>
        </p:txBody>
      </p:sp>
    </p:spTree>
    <p:extLst>
      <p:ext uri="{BB962C8B-B14F-4D97-AF65-F5344CB8AC3E}">
        <p14:creationId xmlns:p14="http://schemas.microsoft.com/office/powerpoint/2010/main" val="633387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folie ohne Bi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80AA2AEA-20EE-1F47-ACF4-0C99D615D47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7143750" cy="5143500"/>
          </a:xfrm>
          <a:prstGeom prst="rect">
            <a:avLst/>
          </a:prstGeom>
        </p:spPr>
      </p:pic>
      <p:sp>
        <p:nvSpPr>
          <p:cNvPr id="2" name="Title 1"/>
          <p:cNvSpPr>
            <a:spLocks noGrp="1"/>
          </p:cNvSpPr>
          <p:nvPr>
            <p:ph type="ctrTitle" hasCustomPrompt="1"/>
          </p:nvPr>
        </p:nvSpPr>
        <p:spPr>
          <a:xfrm>
            <a:off x="250825" y="2374211"/>
            <a:ext cx="6591039" cy="961628"/>
          </a:xfrm>
        </p:spPr>
        <p:txBody>
          <a:bodyPr anchor="ctr" anchorCtr="0"/>
          <a:lstStyle>
            <a:lvl1pPr algn="l">
              <a:defRPr sz="3500" spc="200" baseline="0">
                <a:solidFill>
                  <a:schemeClr val="bg1"/>
                </a:solidFill>
              </a:defRPr>
            </a:lvl1pPr>
          </a:lstStyle>
          <a:p>
            <a:r>
              <a:rPr lang="de-DE" dirty="0"/>
              <a:t>PRÄSENTATIONSTITEL BEARBEITEN</a:t>
            </a:r>
            <a:endParaRPr lang="en-US" dirty="0"/>
          </a:p>
        </p:txBody>
      </p:sp>
      <p:sp>
        <p:nvSpPr>
          <p:cNvPr id="15" name="Textplatzhalter 14">
            <a:extLst>
              <a:ext uri="{FF2B5EF4-FFF2-40B4-BE49-F238E27FC236}">
                <a16:creationId xmlns:a16="http://schemas.microsoft.com/office/drawing/2014/main" id="{64E9B235-21E8-9341-A119-8338AD853901}"/>
              </a:ext>
            </a:extLst>
          </p:cNvPr>
          <p:cNvSpPr>
            <a:spLocks noGrp="1"/>
          </p:cNvSpPr>
          <p:nvPr>
            <p:ph type="body" sz="quarter" idx="14" hasCustomPrompt="1"/>
          </p:nvPr>
        </p:nvSpPr>
        <p:spPr>
          <a:xfrm>
            <a:off x="250825" y="3352934"/>
            <a:ext cx="2514146" cy="347696"/>
          </a:xfrm>
        </p:spPr>
        <p:txBody>
          <a:bodyPr wrap="none" lIns="0" tIns="0" rIns="0" bIns="0" anchor="ctr" anchorCtr="0">
            <a:normAutofit/>
          </a:bodyPr>
          <a:lstStyle>
            <a:lvl1pPr marL="0" indent="0">
              <a:buNone/>
              <a:defRPr sz="2100" b="0" i="0" spc="100" baseline="0">
                <a:solidFill>
                  <a:schemeClr val="bg1"/>
                </a:solidFill>
                <a:latin typeface="Meta Head IGM Cond Light" panose="02000506030000020004" pitchFamily="2" charset="77"/>
              </a:defRPr>
            </a:lvl1pPr>
          </a:lstStyle>
          <a:p>
            <a:r>
              <a:rPr lang="de-DE" dirty="0"/>
              <a:t>Datum</a:t>
            </a:r>
          </a:p>
        </p:txBody>
      </p:sp>
    </p:spTree>
    <p:extLst>
      <p:ext uri="{BB962C8B-B14F-4D97-AF65-F5344CB8AC3E}">
        <p14:creationId xmlns:p14="http://schemas.microsoft.com/office/powerpoint/2010/main" val="11974314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Zwischentitel">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2A6C4DE8-63EB-944F-9420-AFA164894E1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7143750" cy="5143500"/>
          </a:xfrm>
          <a:prstGeom prst="rect">
            <a:avLst/>
          </a:prstGeom>
        </p:spPr>
      </p:pic>
      <p:pic>
        <p:nvPicPr>
          <p:cNvPr id="34" name="Grafik 33">
            <a:extLst>
              <a:ext uri="{FF2B5EF4-FFF2-40B4-BE49-F238E27FC236}">
                <a16:creationId xmlns:a16="http://schemas.microsoft.com/office/drawing/2014/main" id="{A1E45744-6AD6-4F43-A343-971D2325978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73175" y="238618"/>
            <a:ext cx="720000" cy="720000"/>
          </a:xfrm>
          <a:prstGeom prst="rect">
            <a:avLst/>
          </a:prstGeom>
        </p:spPr>
      </p:pic>
      <p:sp>
        <p:nvSpPr>
          <p:cNvPr id="2" name="Title 1"/>
          <p:cNvSpPr>
            <a:spLocks noGrp="1"/>
          </p:cNvSpPr>
          <p:nvPr>
            <p:ph type="ctrTitle" hasCustomPrompt="1"/>
          </p:nvPr>
        </p:nvSpPr>
        <p:spPr>
          <a:xfrm>
            <a:off x="250825" y="1603659"/>
            <a:ext cx="4859057" cy="2524062"/>
          </a:xfrm>
        </p:spPr>
        <p:txBody>
          <a:bodyPr anchor="ctr" anchorCtr="0"/>
          <a:lstStyle>
            <a:lvl1pPr algn="l">
              <a:defRPr sz="3500" b="1" i="0" spc="200" baseline="0">
                <a:solidFill>
                  <a:schemeClr val="bg1"/>
                </a:solidFill>
                <a:latin typeface="Meta Head IGM Cond Black" panose="02000506030000020004" pitchFamily="2" charset="77"/>
              </a:defRPr>
            </a:lvl1pPr>
          </a:lstStyle>
          <a:p>
            <a:r>
              <a:rPr lang="de-DE" dirty="0"/>
              <a:t>ZWISCHENTITEL BEARBEITEN</a:t>
            </a:r>
            <a:endParaRPr lang="en-US" dirty="0"/>
          </a:p>
        </p:txBody>
      </p:sp>
    </p:spTree>
    <p:extLst>
      <p:ext uri="{BB962C8B-B14F-4D97-AF65-F5344CB8AC3E}">
        <p14:creationId xmlns:p14="http://schemas.microsoft.com/office/powerpoint/2010/main" val="36651749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bschlussfoli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DC8A545D-DAD0-0540-AAC9-9A022508D0A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7143750" cy="5143500"/>
          </a:xfrm>
          <a:prstGeom prst="rect">
            <a:avLst/>
          </a:prstGeom>
        </p:spPr>
      </p:pic>
      <p:pic>
        <p:nvPicPr>
          <p:cNvPr id="34" name="Grafik 33">
            <a:extLst>
              <a:ext uri="{FF2B5EF4-FFF2-40B4-BE49-F238E27FC236}">
                <a16:creationId xmlns:a16="http://schemas.microsoft.com/office/drawing/2014/main" id="{A1E45744-6AD6-4F43-A343-971D2325978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73175" y="238618"/>
            <a:ext cx="720000" cy="720000"/>
          </a:xfrm>
          <a:prstGeom prst="rect">
            <a:avLst/>
          </a:prstGeom>
        </p:spPr>
      </p:pic>
      <p:sp>
        <p:nvSpPr>
          <p:cNvPr id="6" name="Rechteck 5">
            <a:extLst>
              <a:ext uri="{FF2B5EF4-FFF2-40B4-BE49-F238E27FC236}">
                <a16:creationId xmlns:a16="http://schemas.microsoft.com/office/drawing/2014/main" id="{A40B9E7E-0156-544E-8B23-4556027F32C5}"/>
              </a:ext>
            </a:extLst>
          </p:cNvPr>
          <p:cNvSpPr/>
          <p:nvPr userDrawn="1"/>
        </p:nvSpPr>
        <p:spPr>
          <a:xfrm>
            <a:off x="6825727" y="4651717"/>
            <a:ext cx="2318273" cy="494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Meta IGM" panose="02000503040000020004" pitchFamily="2" charset="0"/>
            </a:endParaRPr>
          </a:p>
        </p:txBody>
      </p:sp>
      <p:sp>
        <p:nvSpPr>
          <p:cNvPr id="5" name="Textfeld 4">
            <a:extLst>
              <a:ext uri="{FF2B5EF4-FFF2-40B4-BE49-F238E27FC236}">
                <a16:creationId xmlns:a16="http://schemas.microsoft.com/office/drawing/2014/main" id="{027B3B13-3C71-104B-92CD-29B6205299BB}"/>
              </a:ext>
            </a:extLst>
          </p:cNvPr>
          <p:cNvSpPr txBox="1"/>
          <p:nvPr userDrawn="1"/>
        </p:nvSpPr>
        <p:spPr>
          <a:xfrm>
            <a:off x="5705475" y="3375286"/>
            <a:ext cx="3187699" cy="1523494"/>
          </a:xfrm>
          <a:prstGeom prst="rect">
            <a:avLst/>
          </a:prstGeom>
          <a:noFill/>
        </p:spPr>
        <p:txBody>
          <a:bodyPr wrap="square" lIns="0" tIns="0" rIns="0" bIns="0" rtlCol="0" anchor="b">
            <a:spAutoFit/>
          </a:bodyPr>
          <a:lstStyle/>
          <a:p>
            <a:pPr algn="r"/>
            <a:r>
              <a:rPr lang="de-DE" sz="1100" b="0" i="0" kern="1200" dirty="0">
                <a:solidFill>
                  <a:srgbClr val="3C3C3B"/>
                </a:solidFill>
                <a:effectLst/>
                <a:latin typeface="Meta IGM" panose="02000503040000020004" pitchFamily="2" charset="0"/>
                <a:ea typeface="+mn-ea"/>
                <a:cs typeface="+mn-cs"/>
              </a:rPr>
              <a:t>IG METALL </a:t>
            </a:r>
            <a:br>
              <a:rPr lang="de-DE" sz="1100" b="0" i="0" kern="1200" dirty="0">
                <a:solidFill>
                  <a:srgbClr val="3C3C3B"/>
                </a:solidFill>
                <a:effectLst/>
                <a:latin typeface="Meta IGM" panose="02000503040000020004" pitchFamily="2" charset="0"/>
                <a:ea typeface="+mn-ea"/>
                <a:cs typeface="+mn-cs"/>
              </a:rPr>
            </a:br>
            <a:r>
              <a:rPr lang="de-DE" sz="1100" b="1" i="0" kern="1200" dirty="0" smtClean="0">
                <a:solidFill>
                  <a:srgbClr val="3C3C3B"/>
                </a:solidFill>
                <a:effectLst/>
                <a:latin typeface="Meta IGM" panose="02000503040000020004" pitchFamily="2" charset="0"/>
                <a:ea typeface="+mn-ea"/>
                <a:cs typeface="+mn-cs"/>
              </a:rPr>
              <a:t>Vorstand</a:t>
            </a:r>
          </a:p>
          <a:p>
            <a:pPr algn="r"/>
            <a:r>
              <a:rPr lang="de-DE" sz="1100" b="1" i="0" kern="1200" dirty="0" smtClean="0">
                <a:solidFill>
                  <a:srgbClr val="3C3C3B"/>
                </a:solidFill>
                <a:effectLst/>
                <a:latin typeface="Meta IGM" panose="02000503040000020004" pitchFamily="2" charset="0"/>
                <a:ea typeface="+mn-ea"/>
                <a:cs typeface="+mn-cs"/>
              </a:rPr>
              <a:t>FB</a:t>
            </a:r>
            <a:r>
              <a:rPr lang="de-DE" sz="1100" b="1" i="0" kern="1200" baseline="0" dirty="0" smtClean="0">
                <a:solidFill>
                  <a:srgbClr val="3C3C3B"/>
                </a:solidFill>
                <a:effectLst/>
                <a:latin typeface="Meta IGM" panose="02000503040000020004" pitchFamily="2" charset="0"/>
                <a:ea typeface="+mn-ea"/>
                <a:cs typeface="+mn-cs"/>
              </a:rPr>
              <a:t> Betriebspolitik</a:t>
            </a:r>
          </a:p>
          <a:p>
            <a:pPr algn="r"/>
            <a:r>
              <a:rPr lang="de-DE" sz="1100" b="1" i="0" kern="1200" baseline="0" dirty="0" smtClean="0">
                <a:solidFill>
                  <a:srgbClr val="3C3C3B"/>
                </a:solidFill>
                <a:effectLst/>
                <a:latin typeface="Meta IGM" panose="02000503040000020004" pitchFamily="2" charset="0"/>
                <a:ea typeface="+mn-ea"/>
                <a:cs typeface="+mn-cs"/>
              </a:rPr>
              <a:t>Justiziariat</a:t>
            </a:r>
          </a:p>
          <a:p>
            <a:pPr algn="r"/>
            <a:r>
              <a:rPr lang="de-DE" sz="1100" b="1" i="0" kern="1200" baseline="0" dirty="0" smtClean="0">
                <a:solidFill>
                  <a:srgbClr val="3C3C3B"/>
                </a:solidFill>
                <a:effectLst/>
                <a:latin typeface="Meta IGM" panose="02000503040000020004" pitchFamily="2" charset="0"/>
                <a:ea typeface="+mn-ea"/>
                <a:cs typeface="+mn-cs"/>
              </a:rPr>
              <a:t>FB Tarifpolitik</a:t>
            </a:r>
          </a:p>
          <a:p>
            <a:pPr algn="r"/>
            <a:r>
              <a:rPr lang="de-DE" sz="1100" b="1" i="0" kern="1200" baseline="0" dirty="0" smtClean="0">
                <a:solidFill>
                  <a:srgbClr val="3C3C3B"/>
                </a:solidFill>
                <a:effectLst/>
                <a:latin typeface="Meta IGM" panose="02000503040000020004" pitchFamily="2" charset="0"/>
                <a:ea typeface="+mn-ea"/>
                <a:cs typeface="+mn-cs"/>
              </a:rPr>
              <a:t>FB Sozialpolitik</a:t>
            </a:r>
            <a:endParaRPr lang="de-DE" sz="1100" b="1" i="0" kern="1200" dirty="0">
              <a:solidFill>
                <a:srgbClr val="3C3C3B"/>
              </a:solidFill>
              <a:effectLst/>
              <a:latin typeface="Meta IGM" panose="02000503040000020004" pitchFamily="2" charset="0"/>
              <a:ea typeface="+mn-ea"/>
              <a:cs typeface="+mn-cs"/>
            </a:endParaRPr>
          </a:p>
          <a:p>
            <a:pPr algn="r"/>
            <a:r>
              <a:rPr lang="de-DE" sz="1100" b="0" i="0" kern="1200" dirty="0">
                <a:solidFill>
                  <a:srgbClr val="3C3C3B"/>
                </a:solidFill>
                <a:effectLst/>
                <a:latin typeface="Meta IGM" panose="02000503040000020004" pitchFamily="2" charset="0"/>
                <a:ea typeface="+mn-ea"/>
                <a:cs typeface="+mn-cs"/>
              </a:rPr>
              <a:t/>
            </a:r>
            <a:br>
              <a:rPr lang="de-DE" sz="1100" b="0" i="0" kern="1200" dirty="0">
                <a:solidFill>
                  <a:srgbClr val="3C3C3B"/>
                </a:solidFill>
                <a:effectLst/>
                <a:latin typeface="Meta IGM" panose="02000503040000020004" pitchFamily="2" charset="0"/>
                <a:ea typeface="+mn-ea"/>
                <a:cs typeface="+mn-cs"/>
              </a:rPr>
            </a:br>
            <a:r>
              <a:rPr lang="de-DE" sz="1100" b="0" i="0" kern="1200" dirty="0" smtClean="0">
                <a:solidFill>
                  <a:srgbClr val="3C3C3B"/>
                </a:solidFill>
                <a:effectLst/>
                <a:latin typeface="Meta IGM" panose="02000503040000020004" pitchFamily="2" charset="0"/>
                <a:ea typeface="+mn-ea"/>
                <a:cs typeface="+mn-cs"/>
              </a:rPr>
              <a:t>Wilhelm-Leuschner-Str.</a:t>
            </a:r>
            <a:r>
              <a:rPr lang="de-DE" sz="1100" b="0" i="0" kern="1200" baseline="0" dirty="0" smtClean="0">
                <a:solidFill>
                  <a:srgbClr val="3C3C3B"/>
                </a:solidFill>
                <a:effectLst/>
                <a:latin typeface="Meta IGM" panose="02000503040000020004" pitchFamily="2" charset="0"/>
                <a:ea typeface="+mn-ea"/>
                <a:cs typeface="+mn-cs"/>
              </a:rPr>
              <a:t> 79</a:t>
            </a:r>
            <a:r>
              <a:rPr lang="de-DE" sz="1100" b="0" i="0" kern="1200" dirty="0">
                <a:solidFill>
                  <a:srgbClr val="3C3C3B"/>
                </a:solidFill>
                <a:effectLst/>
                <a:latin typeface="Meta IGM" panose="02000503040000020004" pitchFamily="2" charset="0"/>
                <a:ea typeface="+mn-ea"/>
                <a:cs typeface="+mn-cs"/>
              </a:rPr>
              <a:t/>
            </a:r>
            <a:br>
              <a:rPr lang="de-DE" sz="1100" b="0" i="0" kern="1200" dirty="0">
                <a:solidFill>
                  <a:srgbClr val="3C3C3B"/>
                </a:solidFill>
                <a:effectLst/>
                <a:latin typeface="Meta IGM" panose="02000503040000020004" pitchFamily="2" charset="0"/>
                <a:ea typeface="+mn-ea"/>
                <a:cs typeface="+mn-cs"/>
              </a:rPr>
            </a:br>
            <a:r>
              <a:rPr lang="de-DE" sz="1100" b="0" i="0" kern="1200" dirty="0" smtClean="0">
                <a:solidFill>
                  <a:srgbClr val="3C3C3B"/>
                </a:solidFill>
                <a:effectLst/>
                <a:latin typeface="Meta IGM" panose="02000503040000020004" pitchFamily="2" charset="0"/>
                <a:ea typeface="+mn-ea"/>
                <a:cs typeface="+mn-cs"/>
              </a:rPr>
              <a:t>60329</a:t>
            </a:r>
            <a:r>
              <a:rPr lang="de-DE" sz="1100" b="0" i="0" kern="1200" baseline="0" dirty="0" smtClean="0">
                <a:solidFill>
                  <a:srgbClr val="3C3C3B"/>
                </a:solidFill>
                <a:effectLst/>
                <a:latin typeface="Meta IGM" panose="02000503040000020004" pitchFamily="2" charset="0"/>
                <a:ea typeface="+mn-ea"/>
                <a:cs typeface="+mn-cs"/>
              </a:rPr>
              <a:t> Frankfurt am Main</a:t>
            </a:r>
            <a:endParaRPr lang="de-DE" sz="1100" b="0" i="0" kern="1200" dirty="0">
              <a:solidFill>
                <a:srgbClr val="3C3C3B"/>
              </a:solidFill>
              <a:effectLst/>
              <a:latin typeface="Meta IGM" panose="02000503040000020004" pitchFamily="2" charset="0"/>
              <a:ea typeface="+mn-ea"/>
              <a:cs typeface="+mn-cs"/>
            </a:endParaRPr>
          </a:p>
        </p:txBody>
      </p:sp>
      <p:sp>
        <p:nvSpPr>
          <p:cNvPr id="7" name="Title 1">
            <a:extLst>
              <a:ext uri="{FF2B5EF4-FFF2-40B4-BE49-F238E27FC236}">
                <a16:creationId xmlns:a16="http://schemas.microsoft.com/office/drawing/2014/main" id="{C68D3693-BBC6-414A-8E27-D8298EF983B2}"/>
              </a:ext>
            </a:extLst>
          </p:cNvPr>
          <p:cNvSpPr>
            <a:spLocks noGrp="1"/>
          </p:cNvSpPr>
          <p:nvPr>
            <p:ph type="ctrTitle" hasCustomPrompt="1"/>
          </p:nvPr>
        </p:nvSpPr>
        <p:spPr>
          <a:xfrm>
            <a:off x="250825" y="1603659"/>
            <a:ext cx="4859057" cy="2524062"/>
          </a:xfrm>
        </p:spPr>
        <p:txBody>
          <a:bodyPr anchor="ctr" anchorCtr="0"/>
          <a:lstStyle>
            <a:lvl1pPr algn="l">
              <a:defRPr sz="3500" b="1" i="0" spc="200" baseline="0">
                <a:solidFill>
                  <a:schemeClr val="bg1"/>
                </a:solidFill>
                <a:latin typeface="Meta Head IGM Cond Black" panose="02000506030000020004" pitchFamily="2" charset="77"/>
              </a:defRPr>
            </a:lvl1pPr>
          </a:lstStyle>
          <a:p>
            <a:r>
              <a:rPr lang="de-DE" dirty="0"/>
              <a:t>VIELEN DANK FÜR IHRE</a:t>
            </a:r>
            <a:br>
              <a:rPr lang="de-DE" dirty="0"/>
            </a:br>
            <a:r>
              <a:rPr lang="de-DE" dirty="0"/>
              <a:t>AUFMERKSAMKEIT.</a:t>
            </a:r>
            <a:endParaRPr lang="en-US" dirty="0"/>
          </a:p>
        </p:txBody>
      </p:sp>
    </p:spTree>
    <p:extLst>
      <p:ext uri="{BB962C8B-B14F-4D97-AF65-F5344CB8AC3E}">
        <p14:creationId xmlns:p14="http://schemas.microsoft.com/office/powerpoint/2010/main" val="1809638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0825" y="1365774"/>
            <a:ext cx="7722401" cy="454025"/>
          </a:xfrm>
          <a:prstGeom prst="rect">
            <a:avLst/>
          </a:prstGeom>
        </p:spPr>
        <p:txBody>
          <a:bodyPr vert="horz" lIns="0" tIns="0" rIns="0" bIns="0" rtlCol="0" anchor="t" anchorCtr="0">
            <a:noAutofit/>
          </a:bodyPr>
          <a:lstStyle/>
          <a:p>
            <a:r>
              <a:rPr lang="de-DE" dirty="0"/>
              <a:t>TITEL BEARBEITEN</a:t>
            </a:r>
            <a:endParaRPr lang="en-US" dirty="0"/>
          </a:p>
        </p:txBody>
      </p:sp>
      <p:sp>
        <p:nvSpPr>
          <p:cNvPr id="3" name="Text Placeholder 2"/>
          <p:cNvSpPr>
            <a:spLocks noGrp="1"/>
          </p:cNvSpPr>
          <p:nvPr>
            <p:ph type="body" idx="1"/>
          </p:nvPr>
        </p:nvSpPr>
        <p:spPr>
          <a:xfrm>
            <a:off x="250825" y="1979525"/>
            <a:ext cx="8642349" cy="265319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a:t>Dritte </a:t>
            </a:r>
            <a:r>
              <a:rPr lang="de-DE" smtClean="0"/>
              <a:t>Ebene</a:t>
            </a:r>
            <a:endParaRPr lang="de-DE" dirty="0" smtClean="0"/>
          </a:p>
        </p:txBody>
      </p:sp>
      <p:pic>
        <p:nvPicPr>
          <p:cNvPr id="14" name="Grafik 13">
            <a:extLst>
              <a:ext uri="{FF2B5EF4-FFF2-40B4-BE49-F238E27FC236}">
                <a16:creationId xmlns:a16="http://schemas.microsoft.com/office/drawing/2014/main" id="{70113CA0-0DD7-9548-B4A8-43615A11C389}"/>
              </a:ext>
            </a:extLst>
          </p:cNvPr>
          <p:cNvPicPr>
            <a:picLocks noChangeAspect="1"/>
          </p:cNvPicPr>
          <p:nvPr userDrawn="1"/>
        </p:nvPicPr>
        <p:blipFill>
          <a:blip r:embed="rId22" cstate="print">
            <a:extLst>
              <a:ext uri="{28A0092B-C50C-407E-A947-70E740481C1C}">
                <a14:useLocalDpi xmlns:a14="http://schemas.microsoft.com/office/drawing/2010/main"/>
              </a:ext>
            </a:extLst>
          </a:blip>
          <a:stretch>
            <a:fillRect/>
          </a:stretch>
        </p:blipFill>
        <p:spPr>
          <a:xfrm>
            <a:off x="8173175" y="238618"/>
            <a:ext cx="720000" cy="720000"/>
          </a:xfrm>
          <a:prstGeom prst="rect">
            <a:avLst/>
          </a:prstGeom>
        </p:spPr>
      </p:pic>
      <p:sp>
        <p:nvSpPr>
          <p:cNvPr id="13" name="Textfeld 12">
            <a:extLst>
              <a:ext uri="{FF2B5EF4-FFF2-40B4-BE49-F238E27FC236}">
                <a16:creationId xmlns:a16="http://schemas.microsoft.com/office/drawing/2014/main" id="{61566813-E909-A142-B31F-03FCE51CCD4D}"/>
              </a:ext>
            </a:extLst>
          </p:cNvPr>
          <p:cNvSpPr txBox="1"/>
          <p:nvPr userDrawn="1"/>
        </p:nvSpPr>
        <p:spPr>
          <a:xfrm>
            <a:off x="6115050" y="4786476"/>
            <a:ext cx="2784031" cy="153888"/>
          </a:xfrm>
          <a:prstGeom prst="rect">
            <a:avLst/>
          </a:prstGeom>
          <a:noFill/>
        </p:spPr>
        <p:txBody>
          <a:bodyPr wrap="square" lIns="0" tIns="0" rIns="0" bIns="0" rtlCol="0">
            <a:spAutoFit/>
          </a:bodyPr>
          <a:lstStyle/>
          <a:p>
            <a:pPr algn="r"/>
            <a:r>
              <a:rPr lang="de-DE" sz="1000" b="0" i="0" kern="1200" dirty="0">
                <a:solidFill>
                  <a:srgbClr val="3C3C3B"/>
                </a:solidFill>
                <a:effectLst/>
                <a:latin typeface="Meta IGM" panose="02000503040000020004" pitchFamily="2" charset="0"/>
                <a:ea typeface="+mn-ea"/>
                <a:cs typeface="+mn-cs"/>
              </a:rPr>
              <a:t>IG </a:t>
            </a:r>
            <a:r>
              <a:rPr lang="de-DE" sz="1000" b="0" i="0" kern="1200" dirty="0" smtClean="0">
                <a:solidFill>
                  <a:srgbClr val="3C3C3B"/>
                </a:solidFill>
                <a:effectLst/>
                <a:latin typeface="Meta IGM" panose="02000503040000020004" pitchFamily="2" charset="0"/>
                <a:ea typeface="+mn-ea"/>
                <a:cs typeface="+mn-cs"/>
              </a:rPr>
              <a:t>Metall Vorstand</a:t>
            </a:r>
            <a:endParaRPr lang="de-DE" sz="1000" b="0" i="0" kern="1200" dirty="0">
              <a:solidFill>
                <a:srgbClr val="3C3C3B"/>
              </a:solidFill>
              <a:effectLst/>
              <a:latin typeface="Meta IGM" panose="02000503040000020004" pitchFamily="2" charset="0"/>
              <a:ea typeface="+mn-ea"/>
              <a:cs typeface="+mn-cs"/>
            </a:endParaRPr>
          </a:p>
        </p:txBody>
      </p:sp>
    </p:spTree>
    <p:extLst>
      <p:ext uri="{BB962C8B-B14F-4D97-AF65-F5344CB8AC3E}">
        <p14:creationId xmlns:p14="http://schemas.microsoft.com/office/powerpoint/2010/main" val="258125778"/>
      </p:ext>
    </p:extLst>
  </p:cSld>
  <p:clrMap bg1="lt1" tx1="dk1" bg2="lt2" tx2="dk2" accent1="accent1" accent2="accent2" accent3="accent3" accent4="accent4" accent5="accent5" accent6="accent6" hlink="hlink" folHlink="folHlink"/>
  <p:sldLayoutIdLst>
    <p:sldLayoutId id="2147483688" r:id="rId1"/>
    <p:sldLayoutId id="2147483691" r:id="rId2"/>
    <p:sldLayoutId id="2147483689" r:id="rId3"/>
    <p:sldLayoutId id="2147483686" r:id="rId4"/>
    <p:sldLayoutId id="2147483687" r:id="rId5"/>
    <p:sldLayoutId id="2147483683" r:id="rId6"/>
    <p:sldLayoutId id="2147483675" r:id="rId7"/>
    <p:sldLayoutId id="2147483692" r:id="rId8"/>
    <p:sldLayoutId id="2147483693" r:id="rId9"/>
    <p:sldLayoutId id="2147483682" r:id="rId10"/>
    <p:sldLayoutId id="2147483685" r:id="rId11"/>
    <p:sldLayoutId id="2147483677" r:id="rId12"/>
    <p:sldLayoutId id="2147483690" r:id="rId13"/>
    <p:sldLayoutId id="2147483678" r:id="rId14"/>
    <p:sldLayoutId id="2147483680" r:id="rId15"/>
    <p:sldLayoutId id="2147483679" r:id="rId16"/>
    <p:sldLayoutId id="2147483661" r:id="rId17"/>
    <p:sldLayoutId id="2147483672" r:id="rId18"/>
    <p:sldLayoutId id="2147483673" r:id="rId19"/>
    <p:sldLayoutId id="2147483674" r:id="rId20"/>
  </p:sldLayoutIdLst>
  <p:hf sldNum="0" hdr="0" dt="0"/>
  <p:txStyles>
    <p:titleStyle>
      <a:lvl1pPr algn="l" defTabSz="685800" rtl="0" eaLnBrk="1" latinLnBrk="0" hangingPunct="1">
        <a:lnSpc>
          <a:spcPct val="90000"/>
        </a:lnSpc>
        <a:spcBef>
          <a:spcPct val="0"/>
        </a:spcBef>
        <a:buNone/>
        <a:defRPr sz="3000" b="1" i="0" kern="1200" cap="all" spc="200" baseline="0">
          <a:solidFill>
            <a:srgbClr val="E3051B"/>
          </a:solidFill>
          <a:latin typeface="Meta Head IGM Cond Black" panose="02000506030000020004" pitchFamily="2" charset="77"/>
          <a:ea typeface="+mj-ea"/>
          <a:cs typeface="+mj-cs"/>
        </a:defRPr>
      </a:lvl1pPr>
    </p:titleStyle>
    <p:bodyStyle>
      <a:lvl1pPr marL="171450" indent="-243450" algn="l" defTabSz="685800" rtl="0" eaLnBrk="1" latinLnBrk="0" hangingPunct="1">
        <a:lnSpc>
          <a:spcPct val="90000"/>
        </a:lnSpc>
        <a:spcBef>
          <a:spcPts val="750"/>
        </a:spcBef>
        <a:buSzPct val="90000"/>
        <a:buFontTx/>
        <a:buBlip>
          <a:blip r:embed="rId2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23"/>
        </a:buBlip>
        <a:defRPr sz="15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23"/>
        </a:buBlip>
        <a:defRPr sz="12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2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2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880">
          <p15:clr>
            <a:srgbClr val="F26B43"/>
          </p15:clr>
        </p15:guide>
        <p15:guide id="3" pos="158">
          <p15:clr>
            <a:srgbClr val="F26B43"/>
          </p15:clr>
        </p15:guide>
        <p15:guide id="4" pos="5602">
          <p15:clr>
            <a:srgbClr val="F26B43"/>
          </p15:clr>
        </p15:guide>
        <p15:guide id="5" orient="horz" pos="146">
          <p15:clr>
            <a:srgbClr val="F26B43"/>
          </p15:clr>
        </p15:guide>
        <p15:guide id="6" orient="horz" pos="309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hyperlink" Target="http://intranet/muster-bv-kurzarbeit" TargetMode="External"/><Relationship Id="rId2" Type="http://schemas.openxmlformats.org/officeDocument/2006/relationships/hyperlink" Target="http://intranet/kurzarbeit-corona-mitbestimmung"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dip21.bundestag.de/dip21/btd/19/178/1917893.pdf" TargetMode="External"/><Relationship Id="rId2" Type="http://schemas.openxmlformats.org/officeDocument/2006/relationships/image" Target="../media/image12.jpg"/><Relationship Id="rId1" Type="http://schemas.openxmlformats.org/officeDocument/2006/relationships/slideLayout" Target="../slideLayouts/slideLayout9.xml"/><Relationship Id="rId4" Type="http://schemas.openxmlformats.org/officeDocument/2006/relationships/hyperlink" Target="http://intranet/kurzarbeit-rechtliche-regelungen"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rki.de/DE/Content/InfAZ/N/Neuartiges_Coronavirus/Risiko_Grossveranstaltungen.pdf?__blob=publicationFile" TargetMode="External"/><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https://www.auswaertiges-amt.de/de/ReiseUndSicherheit/10.2.8Reisewarnungen"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Corona Virus</a:t>
            </a:r>
            <a:br>
              <a:rPr lang="de-DE" dirty="0"/>
            </a:br>
            <a:r>
              <a:rPr lang="de-DE" sz="2000" dirty="0"/>
              <a:t>Mit Mitbestimmung Gefährdungen Bekämpfen</a:t>
            </a:r>
            <a:br>
              <a:rPr lang="de-DE" sz="2000" dirty="0"/>
            </a:br>
            <a:r>
              <a:rPr lang="de-DE" sz="2000" dirty="0"/>
              <a:t>und den Gesundheitsschutz stärken</a:t>
            </a:r>
          </a:p>
        </p:txBody>
      </p:sp>
      <p:sp>
        <p:nvSpPr>
          <p:cNvPr id="3" name="Textplatzhalter 2"/>
          <p:cNvSpPr>
            <a:spLocks noGrp="1"/>
          </p:cNvSpPr>
          <p:nvPr>
            <p:ph type="body" sz="quarter" idx="14"/>
          </p:nvPr>
        </p:nvSpPr>
        <p:spPr>
          <a:xfrm>
            <a:off x="250824" y="3512954"/>
            <a:ext cx="3873119" cy="583558"/>
          </a:xfrm>
        </p:spPr>
        <p:txBody>
          <a:bodyPr>
            <a:normAutofit fontScale="92500" lnSpcReduction="10000"/>
          </a:bodyPr>
          <a:lstStyle/>
          <a:p>
            <a:r>
              <a:rPr lang="de-DE" dirty="0"/>
              <a:t>Empfehlungen und rechtliche </a:t>
            </a:r>
            <a:r>
              <a:rPr lang="de-DE" dirty="0" smtClean="0"/>
              <a:t>Hinweise</a:t>
            </a:r>
          </a:p>
          <a:p>
            <a:r>
              <a:rPr lang="de-DE" dirty="0" smtClean="0"/>
              <a:t>Stand: 16. März 2020</a:t>
            </a:r>
            <a:endParaRPr lang="de-DE" dirty="0"/>
          </a:p>
        </p:txBody>
      </p:sp>
    </p:spTree>
    <p:extLst>
      <p:ext uri="{BB962C8B-B14F-4D97-AF65-F5344CB8AC3E}">
        <p14:creationId xmlns:p14="http://schemas.microsoft.com/office/powerpoint/2010/main" val="40796172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p:cNvPicPr>
            <a:picLocks noGrp="1" noChangeAspect="1"/>
          </p:cNvPicPr>
          <p:nvPr>
            <p:ph type="pic" sz="quarter" idx="15"/>
          </p:nvPr>
        </p:nvPicPr>
        <p:blipFill>
          <a:blip r:embed="rId2" cstate="print">
            <a:extLst>
              <a:ext uri="{28A0092B-C50C-407E-A947-70E740481C1C}">
                <a14:useLocalDpi xmlns:a14="http://schemas.microsoft.com/office/drawing/2010/main"/>
              </a:ext>
            </a:extLst>
          </a:blip>
          <a:srcRect l="41" r="41"/>
          <a:stretch>
            <a:fillRect/>
          </a:stretch>
        </p:blipFill>
        <p:spPr/>
      </p:pic>
      <p:pic>
        <p:nvPicPr>
          <p:cNvPr id="9" name="Bildplatzhalter 8"/>
          <p:cNvPicPr>
            <a:picLocks noGrp="1" noChangeAspect="1"/>
          </p:cNvPicPr>
          <p:nvPr>
            <p:ph type="pic" sz="quarter" idx="16"/>
          </p:nvPr>
        </p:nvPicPr>
        <p:blipFill>
          <a:blip r:embed="rId3" cstate="print">
            <a:extLst>
              <a:ext uri="{28A0092B-C50C-407E-A947-70E740481C1C}">
                <a14:useLocalDpi xmlns:a14="http://schemas.microsoft.com/office/drawing/2010/main"/>
              </a:ext>
            </a:extLst>
          </a:blip>
          <a:srcRect l="150" r="150"/>
          <a:stretch>
            <a:fillRect/>
          </a:stretch>
        </p:blipFill>
        <p:spPr/>
      </p:pic>
      <p:sp>
        <p:nvSpPr>
          <p:cNvPr id="4" name="Titel 3"/>
          <p:cNvSpPr>
            <a:spLocks noGrp="1"/>
          </p:cNvSpPr>
          <p:nvPr>
            <p:ph type="title"/>
          </p:nvPr>
        </p:nvSpPr>
        <p:spPr/>
        <p:txBody>
          <a:bodyPr/>
          <a:lstStyle/>
          <a:p>
            <a:r>
              <a:rPr lang="de-DE" dirty="0"/>
              <a:t>Das Corona Virus </a:t>
            </a:r>
          </a:p>
        </p:txBody>
      </p:sp>
      <p:sp>
        <p:nvSpPr>
          <p:cNvPr id="5" name="Textplatzhalter 4"/>
          <p:cNvSpPr>
            <a:spLocks noGrp="1"/>
          </p:cNvSpPr>
          <p:nvPr>
            <p:ph type="body" sz="quarter" idx="13"/>
          </p:nvPr>
        </p:nvSpPr>
        <p:spPr/>
        <p:txBody>
          <a:bodyPr/>
          <a:lstStyle/>
          <a:p>
            <a:r>
              <a:rPr lang="de-DE" dirty="0"/>
              <a:t>2019-nCoV | Covid-19</a:t>
            </a:r>
          </a:p>
        </p:txBody>
      </p:sp>
      <p:sp>
        <p:nvSpPr>
          <p:cNvPr id="6" name="Inhaltsplatzhalter 5"/>
          <p:cNvSpPr>
            <a:spLocks noGrp="1"/>
          </p:cNvSpPr>
          <p:nvPr>
            <p:ph idx="14"/>
          </p:nvPr>
        </p:nvSpPr>
        <p:spPr>
          <a:xfrm>
            <a:off x="250826" y="1080001"/>
            <a:ext cx="4873624" cy="3517746"/>
          </a:xfrm>
        </p:spPr>
        <p:txBody>
          <a:bodyPr>
            <a:noAutofit/>
          </a:bodyPr>
          <a:lstStyle/>
          <a:p>
            <a:pPr marL="1350" indent="0">
              <a:buNone/>
            </a:pPr>
            <a:r>
              <a:rPr lang="de-DE" sz="1300" b="1" dirty="0"/>
              <a:t>Verbreitung nimmt weiter zu</a:t>
            </a:r>
          </a:p>
          <a:p>
            <a:r>
              <a:rPr lang="de-DE" sz="1300" dirty="0"/>
              <a:t>Ausbruch in der chinesischen Provinz in </a:t>
            </a:r>
            <a:r>
              <a:rPr lang="de-DE" sz="1300" dirty="0" err="1" smtClean="0"/>
              <a:t>Hubei</a:t>
            </a:r>
            <a:r>
              <a:rPr lang="de-DE" sz="1300" dirty="0" smtClean="0">
                <a:solidFill>
                  <a:schemeClr val="tx1"/>
                </a:solidFill>
              </a:rPr>
              <a:t>; nach umfangreichen Maßnahmen gehen Infektionen wieder zurück.</a:t>
            </a:r>
            <a:endParaRPr lang="de-DE" sz="1300" dirty="0">
              <a:solidFill>
                <a:schemeClr val="tx1"/>
              </a:solidFill>
            </a:endParaRPr>
          </a:p>
          <a:p>
            <a:r>
              <a:rPr lang="de-DE" sz="1300" b="1" dirty="0">
                <a:solidFill>
                  <a:schemeClr val="tx1"/>
                </a:solidFill>
              </a:rPr>
              <a:t>Massive Einschränkungen in europäischen Ländern.</a:t>
            </a:r>
          </a:p>
          <a:p>
            <a:r>
              <a:rPr lang="de-DE" sz="1300" b="1" dirty="0">
                <a:solidFill>
                  <a:schemeClr val="tx1"/>
                </a:solidFill>
              </a:rPr>
              <a:t>In Deutschland werden Schulen geschlossen; soziale Kontakte sollen auf ein Minimum reduziert werden.</a:t>
            </a:r>
          </a:p>
          <a:p>
            <a:r>
              <a:rPr lang="de-DE" sz="1300" dirty="0" smtClean="0"/>
              <a:t>Es ist von einer pandemischen Ausbreitung auszugehen. </a:t>
            </a:r>
          </a:p>
          <a:p>
            <a:pPr marL="1350" indent="0">
              <a:buNone/>
            </a:pPr>
            <a:r>
              <a:rPr lang="de-DE" sz="1300" b="1" dirty="0" smtClean="0"/>
              <a:t>Unsere </a:t>
            </a:r>
            <a:r>
              <a:rPr lang="de-DE" sz="1300" b="1" dirty="0"/>
              <a:t>Aufgabe</a:t>
            </a:r>
          </a:p>
          <a:p>
            <a:r>
              <a:rPr lang="de-DE" sz="1300" dirty="0"/>
              <a:t>Durch aktive Mitbestimmung stellen wir sicher, dass der Schutz der Menschen vor wirtschaftlichen Interessen Vorrang hat und alle Maßnahmen zum Schutz der Gesundheit ergriffen werden.</a:t>
            </a:r>
          </a:p>
          <a:p>
            <a:r>
              <a:rPr lang="de-DE" sz="1300" dirty="0"/>
              <a:t>Die Corona-Pandemie darf nicht die Einkommen gefährden. Die Betriebsräte stellen sicher, dass Arbeitgeber ihrer Pflicht nachkommen, sozialstaatliche Schutzregelungen </a:t>
            </a:r>
            <a:r>
              <a:rPr lang="de-DE" sz="1300" dirty="0" smtClean="0"/>
              <a:t>zur </a:t>
            </a:r>
            <a:r>
              <a:rPr lang="de-DE" sz="1300" dirty="0"/>
              <a:t>Anwendung kommen und die Einkommen bei </a:t>
            </a:r>
            <a:r>
              <a:rPr lang="de-DE" sz="1300" dirty="0" smtClean="0"/>
              <a:t>möglichen Arbeitsausfällen </a:t>
            </a:r>
            <a:r>
              <a:rPr lang="de-DE" sz="1300" dirty="0"/>
              <a:t>gesichert werden</a:t>
            </a:r>
            <a:r>
              <a:rPr lang="de-DE" sz="1300" dirty="0" smtClean="0"/>
              <a:t>.</a:t>
            </a:r>
            <a:endParaRPr lang="de-DE" sz="1300" dirty="0"/>
          </a:p>
        </p:txBody>
      </p:sp>
    </p:spTree>
    <p:extLst>
      <p:ext uri="{BB962C8B-B14F-4D97-AF65-F5344CB8AC3E}">
        <p14:creationId xmlns:p14="http://schemas.microsoft.com/office/powerpoint/2010/main" val="3003362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l="226" r="514" b="1032"/>
          <a:stretch/>
        </p:blipFill>
        <p:spPr>
          <a:xfrm>
            <a:off x="7096260" y="1080001"/>
            <a:ext cx="2036724" cy="2643700"/>
          </a:xfrm>
        </p:spPr>
      </p:pic>
      <p:sp>
        <p:nvSpPr>
          <p:cNvPr id="3" name="Titel 2"/>
          <p:cNvSpPr>
            <a:spLocks noGrp="1"/>
          </p:cNvSpPr>
          <p:nvPr>
            <p:ph type="title"/>
          </p:nvPr>
        </p:nvSpPr>
        <p:spPr/>
        <p:txBody>
          <a:bodyPr/>
          <a:lstStyle/>
          <a:p>
            <a:r>
              <a:rPr lang="de-DE" smtClean="0"/>
              <a:t>Grundsätzliches</a:t>
            </a:r>
            <a:endParaRPr lang="de-DE" dirty="0"/>
          </a:p>
        </p:txBody>
      </p:sp>
      <p:sp>
        <p:nvSpPr>
          <p:cNvPr id="4" name="Textplatzhalter 3"/>
          <p:cNvSpPr>
            <a:spLocks noGrp="1"/>
          </p:cNvSpPr>
          <p:nvPr>
            <p:ph type="body" sz="quarter" idx="13"/>
          </p:nvPr>
        </p:nvSpPr>
        <p:spPr/>
        <p:txBody>
          <a:bodyPr/>
          <a:lstStyle/>
          <a:p>
            <a:r>
              <a:rPr lang="de-DE" dirty="0" smtClean="0"/>
              <a:t>Mitbestimmung zum Schutz der Gesundheit</a:t>
            </a:r>
            <a:endParaRPr lang="de-DE" dirty="0"/>
          </a:p>
        </p:txBody>
      </p:sp>
      <p:sp>
        <p:nvSpPr>
          <p:cNvPr id="5" name="Inhaltsplatzhalter 4"/>
          <p:cNvSpPr>
            <a:spLocks noGrp="1"/>
          </p:cNvSpPr>
          <p:nvPr>
            <p:ph idx="15"/>
          </p:nvPr>
        </p:nvSpPr>
        <p:spPr/>
        <p:txBody>
          <a:bodyPr>
            <a:noAutofit/>
          </a:bodyPr>
          <a:lstStyle/>
          <a:p>
            <a:r>
              <a:rPr lang="de-DE" sz="1300" dirty="0" smtClean="0"/>
              <a:t>Oberste Priorität ist die Ausbreitung des Corona-Virus einzudämmen und den Beschäftigten ein sicheres Arbeitsumfeld zu bieten. Notwendig ist die enge Zusammenarbeit  mit den Behörden und die Erfüllung der offiziellen Auflagen.</a:t>
            </a:r>
          </a:p>
          <a:p>
            <a:r>
              <a:rPr lang="de-DE" sz="1300" dirty="0" smtClean="0"/>
              <a:t>Betriebsrat ist bei allen Maßnahmen verpflichtend einzubeziehen (§ 87 Abs. 1 Nr. 1 und 7 BetrVG). Dazu gehört auch die Bildung betrieblicher Arbeitsgruppen gegen die Corona-Pandemie (z.B. Erstellen eines Pandemieplans).  </a:t>
            </a:r>
          </a:p>
          <a:p>
            <a:r>
              <a:rPr lang="de-DE" sz="1300" dirty="0" smtClean="0"/>
              <a:t>Gemäß § 3 Arbeitsschutzgesetz hat der Arbeitgeber die erforderlichen Maßnahmen zu treffen, um Sicherheit und Gesundheit der Beschäftigten zu gewährleisten und zu verbessern.</a:t>
            </a:r>
          </a:p>
          <a:p>
            <a:r>
              <a:rPr lang="de-DE" sz="1300" dirty="0" smtClean="0"/>
              <a:t>Der Betriebsrat hat ein Initiativrecht und ist bei Untätigkeit des Arbeitgebers verpflichtet, es zu nutzen, wenn dies zum Schutz der Beschäftigten erforderlich ist.</a:t>
            </a:r>
          </a:p>
          <a:p>
            <a:r>
              <a:rPr lang="de-DE" sz="1300" dirty="0" smtClean="0"/>
              <a:t>Bei Infektionsfällen von Beschäftigten müssen unter Einbeziehung der örtlichen Gesundheitsbehörden die verordneten Maßnahmen im Betrieb ergriffen werden.</a:t>
            </a:r>
          </a:p>
          <a:p>
            <a:r>
              <a:rPr lang="de-DE" sz="1300" dirty="0" smtClean="0"/>
              <a:t>Einhaltung der empfohlenen/verordneten individuellen Hygieneregeln</a:t>
            </a:r>
          </a:p>
        </p:txBody>
      </p:sp>
      <p:sp>
        <p:nvSpPr>
          <p:cNvPr id="9" name="Textfeld 8"/>
          <p:cNvSpPr txBox="1"/>
          <p:nvPr/>
        </p:nvSpPr>
        <p:spPr>
          <a:xfrm>
            <a:off x="7046022" y="3549064"/>
            <a:ext cx="845103" cy="215444"/>
          </a:xfrm>
          <a:prstGeom prst="rect">
            <a:avLst/>
          </a:prstGeom>
          <a:noFill/>
        </p:spPr>
        <p:txBody>
          <a:bodyPr wrap="none" rtlCol="0">
            <a:spAutoFit/>
          </a:bodyPr>
          <a:lstStyle/>
          <a:p>
            <a:r>
              <a:rPr lang="de-DE" sz="800" dirty="0" err="1" smtClean="0"/>
              <a:t>Quelle:t-online</a:t>
            </a:r>
            <a:endParaRPr lang="de-DE" sz="800" dirty="0"/>
          </a:p>
        </p:txBody>
      </p:sp>
    </p:spTree>
    <p:extLst>
      <p:ext uri="{BB962C8B-B14F-4D97-AF65-F5344CB8AC3E}">
        <p14:creationId xmlns:p14="http://schemas.microsoft.com/office/powerpoint/2010/main" val="41665107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30466" r="30466"/>
          <a:stretch>
            <a:fillRect/>
          </a:stretch>
        </p:blipFill>
        <p:spPr/>
      </p:pic>
      <p:sp>
        <p:nvSpPr>
          <p:cNvPr id="3" name="Titel 2"/>
          <p:cNvSpPr>
            <a:spLocks noGrp="1"/>
          </p:cNvSpPr>
          <p:nvPr>
            <p:ph type="title"/>
          </p:nvPr>
        </p:nvSpPr>
        <p:spPr/>
        <p:txBody>
          <a:bodyPr/>
          <a:lstStyle/>
          <a:p>
            <a:r>
              <a:rPr lang="de-DE" dirty="0"/>
              <a:t>Umgang mit Krankmeldungen</a:t>
            </a:r>
          </a:p>
        </p:txBody>
      </p:sp>
      <p:sp>
        <p:nvSpPr>
          <p:cNvPr id="4" name="Textplatzhalter 3"/>
          <p:cNvSpPr>
            <a:spLocks noGrp="1"/>
          </p:cNvSpPr>
          <p:nvPr>
            <p:ph type="body" sz="quarter" idx="13"/>
          </p:nvPr>
        </p:nvSpPr>
        <p:spPr/>
        <p:txBody>
          <a:bodyPr anchor="ctr" anchorCtr="0"/>
          <a:lstStyle/>
          <a:p>
            <a:pPr>
              <a:lnSpc>
                <a:spcPct val="50000"/>
              </a:lnSpc>
            </a:pPr>
            <a:r>
              <a:rPr lang="de-DE" sz="2200" dirty="0" smtClean="0"/>
              <a:t>Entgeltansprüche bei Erkrankung oder Schließung einer Kindertagesstätte </a:t>
            </a:r>
            <a:endParaRPr lang="de-DE" sz="2200" dirty="0"/>
          </a:p>
        </p:txBody>
      </p:sp>
      <p:sp>
        <p:nvSpPr>
          <p:cNvPr id="7" name="Inhaltsplatzhalter 6"/>
          <p:cNvSpPr>
            <a:spLocks noGrp="1"/>
          </p:cNvSpPr>
          <p:nvPr>
            <p:ph idx="15"/>
          </p:nvPr>
        </p:nvSpPr>
        <p:spPr/>
        <p:txBody>
          <a:bodyPr>
            <a:normAutofit/>
          </a:bodyPr>
          <a:lstStyle/>
          <a:p>
            <a:r>
              <a:rPr lang="de-DE" sz="1300" dirty="0" smtClean="0"/>
              <a:t>Für Infizierte gelten die gleichen Rechte und Pflichten wie bei anderen Erkrankungen (Entgeltfortzahlung im Krankheitsfall).</a:t>
            </a:r>
          </a:p>
          <a:p>
            <a:r>
              <a:rPr lang="de-DE" sz="1300" dirty="0" smtClean="0"/>
              <a:t>Ein Arbeitnehmer darf nicht aus Angst vor Ansteckung auf dem Weg zur Arbeit oder im Betrieb zuhause bleiben. Insoweit besteht kein Leistungsverweigerungs- bzw. Zurückbehaltungsrecht nach § 273 BGB. </a:t>
            </a:r>
          </a:p>
          <a:p>
            <a:r>
              <a:rPr lang="de-DE" sz="1300" dirty="0" smtClean="0"/>
              <a:t>Während der Pandemie ist generell mit erhöhten Krankmeldungen bei Infektionserkrankungen zu rechnen, da Beschäftigte früher als gewohnt sich arbeitsunfähig melden, um im Verdacht nicht Überträger zu sein.</a:t>
            </a:r>
          </a:p>
          <a:p>
            <a:r>
              <a:rPr lang="de-DE" sz="1300" dirty="0" smtClean="0"/>
              <a:t>Wenn eine </a:t>
            </a:r>
            <a:r>
              <a:rPr lang="de-DE" sz="1300" b="1" dirty="0" smtClean="0"/>
              <a:t>Kindertagesstätte oder Schule </a:t>
            </a:r>
            <a:r>
              <a:rPr lang="de-DE" sz="1300" dirty="0" smtClean="0"/>
              <a:t>geschlossen wird, müssen sich die Eltern um eine anderweitige Betreuungsmöglichkeit bemühen. Gelingt dies nicht, könnte ein Leistungshindernis nach § 275 Abs. 3 BGB vorliegen (strittig). Urlaub oder Freistellung sind naheliegende Optionen. Der Betriebsrat sollte auf eine einheitliche Regelung </a:t>
            </a:r>
            <a:r>
              <a:rPr lang="de-DE" sz="1300" b="1" dirty="0" smtClean="0"/>
              <a:t>mit Entgeltsicherung </a:t>
            </a:r>
            <a:r>
              <a:rPr lang="de-DE" sz="1300" dirty="0" smtClean="0"/>
              <a:t>für die Beschäftigten hinwirken.</a:t>
            </a:r>
          </a:p>
        </p:txBody>
      </p:sp>
    </p:spTree>
    <p:extLst>
      <p:ext uri="{BB962C8B-B14F-4D97-AF65-F5344CB8AC3E}">
        <p14:creationId xmlns:p14="http://schemas.microsoft.com/office/powerpoint/2010/main" val="21753426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p:txBody>
          <a:bodyPr>
            <a:normAutofit/>
          </a:bodyPr>
          <a:lstStyle/>
          <a:p>
            <a:r>
              <a:rPr lang="de-DE" sz="1400" dirty="0" smtClean="0"/>
              <a:t>Bei Beschäftigten, die auf behördliche Anordnung in Quarantäne sind oder einem Verbot der Ausübung ihrer Tätigkeit unterliegen (Ansteckungsverdächtige, Träger von Krankheitserregern …), gilt § 56 Infektionsschutzgesetz (IfSG), d.h. sie erhalten eine Entschädigung in Höhe des Verdienstausfalls für 6 Wochen und darüber hinaus in Höhe des Krankengelds. Der Arbeitgeber finanziert die Entschädigung in den ersten 6 Wochen vor. </a:t>
            </a:r>
            <a:endParaRPr lang="de-DE" sz="1400" dirty="0"/>
          </a:p>
        </p:txBody>
      </p:sp>
      <p:sp>
        <p:nvSpPr>
          <p:cNvPr id="3" name="Titel 2"/>
          <p:cNvSpPr>
            <a:spLocks noGrp="1"/>
          </p:cNvSpPr>
          <p:nvPr>
            <p:ph type="title"/>
          </p:nvPr>
        </p:nvSpPr>
        <p:spPr/>
        <p:txBody>
          <a:bodyPr/>
          <a:lstStyle/>
          <a:p>
            <a:r>
              <a:rPr lang="de-DE" dirty="0"/>
              <a:t>Umgang mit Krankmeldungen</a:t>
            </a:r>
          </a:p>
        </p:txBody>
      </p:sp>
      <p:sp>
        <p:nvSpPr>
          <p:cNvPr id="4" name="Textplatzhalter 3"/>
          <p:cNvSpPr>
            <a:spLocks noGrp="1"/>
          </p:cNvSpPr>
          <p:nvPr>
            <p:ph type="body" sz="quarter" idx="13"/>
          </p:nvPr>
        </p:nvSpPr>
        <p:spPr/>
        <p:txBody>
          <a:bodyPr anchor="ctr" anchorCtr="0"/>
          <a:lstStyle/>
          <a:p>
            <a:pPr>
              <a:lnSpc>
                <a:spcPct val="50000"/>
              </a:lnSpc>
            </a:pPr>
            <a:r>
              <a:rPr lang="de-DE" dirty="0" smtClean="0"/>
              <a:t>angeordneter Quarantäne</a:t>
            </a:r>
            <a:endParaRPr lang="de-DE" dirty="0"/>
          </a:p>
        </p:txBody>
      </p:sp>
    </p:spTree>
    <p:extLst>
      <p:ext uri="{BB962C8B-B14F-4D97-AF65-F5344CB8AC3E}">
        <p14:creationId xmlns:p14="http://schemas.microsoft.com/office/powerpoint/2010/main" val="7151724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8702" r="8702"/>
          <a:stretch>
            <a:fillRect/>
          </a:stretch>
        </p:blipFill>
        <p:spPr/>
      </p:pic>
      <p:sp>
        <p:nvSpPr>
          <p:cNvPr id="3" name="Titel 2"/>
          <p:cNvSpPr>
            <a:spLocks noGrp="1"/>
          </p:cNvSpPr>
          <p:nvPr>
            <p:ph type="title"/>
          </p:nvPr>
        </p:nvSpPr>
        <p:spPr/>
        <p:txBody>
          <a:bodyPr/>
          <a:lstStyle/>
          <a:p>
            <a:r>
              <a:rPr lang="de-DE" dirty="0"/>
              <a:t>Arbeitsausfall</a:t>
            </a:r>
          </a:p>
        </p:txBody>
      </p:sp>
      <p:sp>
        <p:nvSpPr>
          <p:cNvPr id="4" name="Textplatzhalter 3"/>
          <p:cNvSpPr>
            <a:spLocks noGrp="1"/>
          </p:cNvSpPr>
          <p:nvPr>
            <p:ph type="body" sz="quarter" idx="13"/>
          </p:nvPr>
        </p:nvSpPr>
        <p:spPr/>
        <p:txBody>
          <a:bodyPr/>
          <a:lstStyle/>
          <a:p>
            <a:r>
              <a:rPr lang="de-DE" dirty="0"/>
              <a:t>Unterbrechungen der Lieferkette als Folge der Virus-Ausbreitung</a:t>
            </a:r>
          </a:p>
        </p:txBody>
      </p:sp>
      <p:sp>
        <p:nvSpPr>
          <p:cNvPr id="5" name="Inhaltsplatzhalter 4"/>
          <p:cNvSpPr>
            <a:spLocks noGrp="1"/>
          </p:cNvSpPr>
          <p:nvPr>
            <p:ph idx="15"/>
          </p:nvPr>
        </p:nvSpPr>
        <p:spPr/>
        <p:txBody>
          <a:bodyPr>
            <a:noAutofit/>
          </a:bodyPr>
          <a:lstStyle/>
          <a:p>
            <a:r>
              <a:rPr lang="de-DE" sz="1300" dirty="0"/>
              <a:t>Grundsätzlich haftet der Arbeitgeber (§ 615 BGB; Annahmeverzug/Betriebsrisiko), wenn es zu Arbeitsausfällen kommt.</a:t>
            </a:r>
          </a:p>
          <a:p>
            <a:r>
              <a:rPr lang="de-DE" sz="1300" dirty="0" smtClean="0"/>
              <a:t>Der </a:t>
            </a:r>
            <a:r>
              <a:rPr lang="de-DE" sz="1300" dirty="0"/>
              <a:t>Betriebsrat hat </a:t>
            </a:r>
            <a:r>
              <a:rPr lang="de-DE" sz="1300" dirty="0" smtClean="0"/>
              <a:t>bei Einführung von Kurzarbeit mitzubestimmen </a:t>
            </a:r>
            <a:r>
              <a:rPr lang="de-DE" sz="1300" dirty="0"/>
              <a:t>(§ 87 Abs. 1 Ziffer 3 </a:t>
            </a:r>
            <a:r>
              <a:rPr lang="de-DE" sz="1300" dirty="0">
                <a:solidFill>
                  <a:schemeClr val="tx1"/>
                </a:solidFill>
              </a:rPr>
              <a:t>BetrVG). </a:t>
            </a:r>
            <a:r>
              <a:rPr lang="de-DE" sz="1300" b="1" dirty="0">
                <a:solidFill>
                  <a:schemeClr val="tx1"/>
                </a:solidFill>
              </a:rPr>
              <a:t>Die Aufzahlung auf das </a:t>
            </a:r>
            <a:r>
              <a:rPr lang="de-DE" sz="1300" b="1" dirty="0" err="1">
                <a:solidFill>
                  <a:schemeClr val="tx1"/>
                </a:solidFill>
              </a:rPr>
              <a:t>KuG</a:t>
            </a:r>
            <a:r>
              <a:rPr lang="de-DE" sz="1300" b="1" dirty="0">
                <a:solidFill>
                  <a:schemeClr val="tx1"/>
                </a:solidFill>
              </a:rPr>
              <a:t> durch den </a:t>
            </a:r>
            <a:r>
              <a:rPr lang="de-DE" sz="1300" b="1" dirty="0" smtClean="0">
                <a:solidFill>
                  <a:schemeClr val="tx1"/>
                </a:solidFill>
              </a:rPr>
              <a:t>Arbeitgeber ist </a:t>
            </a:r>
            <a:r>
              <a:rPr lang="de-DE" sz="1300" b="1" dirty="0">
                <a:solidFill>
                  <a:schemeClr val="tx1"/>
                </a:solidFill>
              </a:rPr>
              <a:t>zur Bedingung der Betriebsvereinbarung </a:t>
            </a:r>
            <a:r>
              <a:rPr lang="de-DE" sz="1300" b="1" dirty="0" smtClean="0">
                <a:solidFill>
                  <a:schemeClr val="tx1"/>
                </a:solidFill>
              </a:rPr>
              <a:t>zu machen, um die Entgeltansprüche der Beschäftigten zu sichern.</a:t>
            </a:r>
          </a:p>
          <a:p>
            <a:r>
              <a:rPr lang="de-DE" sz="1300" dirty="0" smtClean="0">
                <a:solidFill>
                  <a:schemeClr val="tx1"/>
                </a:solidFill>
              </a:rPr>
              <a:t>Das </a:t>
            </a:r>
            <a:r>
              <a:rPr lang="de-DE" sz="1300" dirty="0">
                <a:solidFill>
                  <a:schemeClr val="tx1"/>
                </a:solidFill>
              </a:rPr>
              <a:t>Mitbestimmungsrecht gilt ebenso für Mehrarbeit, d.h. </a:t>
            </a:r>
            <a:r>
              <a:rPr lang="de-DE" sz="1300" dirty="0" smtClean="0">
                <a:solidFill>
                  <a:schemeClr val="tx1"/>
                </a:solidFill>
              </a:rPr>
              <a:t>es können  Überstunden nicht einseitig vom Arbeitgeber angeordnet werden.</a:t>
            </a:r>
            <a:endParaRPr lang="de-DE" sz="1300" dirty="0">
              <a:solidFill>
                <a:schemeClr val="tx1"/>
              </a:solidFill>
            </a:endParaRPr>
          </a:p>
          <a:p>
            <a:r>
              <a:rPr lang="de-DE" sz="1300" dirty="0" smtClean="0">
                <a:solidFill>
                  <a:schemeClr val="tx1"/>
                </a:solidFill>
              </a:rPr>
              <a:t>Unbedingt regionale </a:t>
            </a:r>
            <a:r>
              <a:rPr lang="de-DE" sz="1300" dirty="0">
                <a:solidFill>
                  <a:schemeClr val="tx1"/>
                </a:solidFill>
              </a:rPr>
              <a:t>t</a:t>
            </a:r>
            <a:r>
              <a:rPr lang="de-DE" sz="1300" dirty="0" smtClean="0">
                <a:solidFill>
                  <a:schemeClr val="tx1"/>
                </a:solidFill>
              </a:rPr>
              <a:t>arifliche </a:t>
            </a:r>
            <a:r>
              <a:rPr lang="de-DE" sz="1300" dirty="0">
                <a:solidFill>
                  <a:schemeClr val="tx1"/>
                </a:solidFill>
              </a:rPr>
              <a:t>Regelungen beachten (z.B. </a:t>
            </a:r>
            <a:r>
              <a:rPr lang="de-DE" sz="1300" dirty="0" smtClean="0">
                <a:solidFill>
                  <a:schemeClr val="tx1"/>
                </a:solidFill>
              </a:rPr>
              <a:t>zu Entgelt bei Arbeitsausfall; Einführung</a:t>
            </a:r>
            <a:r>
              <a:rPr lang="de-DE" sz="1300" dirty="0">
                <a:solidFill>
                  <a:schemeClr val="tx1"/>
                </a:solidFill>
              </a:rPr>
              <a:t>, Ankündigungsfristen, Aufzahlung Kurzarbeit; Nacharbeit; Konfliktlösung).</a:t>
            </a:r>
          </a:p>
          <a:p>
            <a:r>
              <a:rPr lang="de-DE" sz="1300" dirty="0">
                <a:solidFill>
                  <a:schemeClr val="tx1"/>
                </a:solidFill>
              </a:rPr>
              <a:t>Es ist im Vorfeld geboten, die Folgen mögliche Unterbrechungen der Lieferketten einzuschätzen. Dies bezieht </a:t>
            </a:r>
            <a:r>
              <a:rPr lang="de-DE" sz="1300" dirty="0" smtClean="0">
                <a:solidFill>
                  <a:schemeClr val="tx1"/>
                </a:solidFill>
              </a:rPr>
              <a:t>sich nicht nur auf </a:t>
            </a:r>
            <a:r>
              <a:rPr lang="de-DE" sz="1300" dirty="0">
                <a:solidFill>
                  <a:schemeClr val="tx1"/>
                </a:solidFill>
              </a:rPr>
              <a:t>Produkte, die aus China bezogen </a:t>
            </a:r>
            <a:r>
              <a:rPr lang="de-DE" sz="1300" dirty="0" smtClean="0">
                <a:solidFill>
                  <a:schemeClr val="tx1"/>
                </a:solidFill>
              </a:rPr>
              <a:t>werden. Dies kann auch der Fall sein, </a:t>
            </a:r>
            <a:r>
              <a:rPr lang="de-DE" sz="1300" dirty="0">
                <a:solidFill>
                  <a:schemeClr val="tx1"/>
                </a:solidFill>
              </a:rPr>
              <a:t>wenn aufgrund gehäufter Krankheitsfälle </a:t>
            </a:r>
            <a:r>
              <a:rPr lang="de-DE" sz="1300" dirty="0" smtClean="0">
                <a:solidFill>
                  <a:schemeClr val="tx1"/>
                </a:solidFill>
              </a:rPr>
              <a:t>oder Lieferengpässe ein </a:t>
            </a:r>
            <a:r>
              <a:rPr lang="de-DE" sz="1300" dirty="0">
                <a:solidFill>
                  <a:schemeClr val="tx1"/>
                </a:solidFill>
              </a:rPr>
              <a:t>Betrieb in Deutschland </a:t>
            </a:r>
            <a:r>
              <a:rPr lang="de-DE" sz="1300" dirty="0" smtClean="0">
                <a:solidFill>
                  <a:schemeClr val="tx1"/>
                </a:solidFill>
              </a:rPr>
              <a:t>oder einem anderen Land für </a:t>
            </a:r>
            <a:r>
              <a:rPr lang="de-DE" sz="1300" dirty="0">
                <a:solidFill>
                  <a:schemeClr val="tx1"/>
                </a:solidFill>
              </a:rPr>
              <a:t>längere Zeit die Produktion </a:t>
            </a:r>
            <a:r>
              <a:rPr lang="de-DE" sz="1300" dirty="0"/>
              <a:t>einstellt</a:t>
            </a:r>
            <a:r>
              <a:rPr lang="de-DE" sz="1300" dirty="0" smtClean="0"/>
              <a:t>.</a:t>
            </a:r>
            <a:endParaRPr lang="de-DE" sz="1300" dirty="0"/>
          </a:p>
        </p:txBody>
      </p:sp>
    </p:spTree>
    <p:extLst>
      <p:ext uri="{BB962C8B-B14F-4D97-AF65-F5344CB8AC3E}">
        <p14:creationId xmlns:p14="http://schemas.microsoft.com/office/powerpoint/2010/main" val="28371090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DE" sz="1400" dirty="0" smtClean="0"/>
              <a:t>Arbeitgeber </a:t>
            </a:r>
            <a:r>
              <a:rPr lang="de-DE" sz="1400" dirty="0"/>
              <a:t>kann Kurzarbeit </a:t>
            </a:r>
            <a:r>
              <a:rPr lang="de-DE" sz="1400" dirty="0" smtClean="0"/>
              <a:t>beantragen, wenn bedingt durch die Pandemie die Lieferkette unterbrochen wird und die Produktion wegen fehlender Zulieferteile nicht fortgesetzt werden kann </a:t>
            </a:r>
            <a:r>
              <a:rPr lang="de-DE" sz="1400" dirty="0"/>
              <a:t>( § 96 Abs. 1 Nr. 1, Alt. 2, Abs. 3 SGB III; unabwendbares Ereignis). </a:t>
            </a:r>
            <a:r>
              <a:rPr lang="de-DE" sz="1400" b="1" dirty="0" smtClean="0">
                <a:solidFill>
                  <a:schemeClr val="tx1"/>
                </a:solidFill>
              </a:rPr>
              <a:t>Zu den Mitbestimmungsaspekten</a:t>
            </a:r>
            <a:r>
              <a:rPr lang="de-DE" sz="1400" dirty="0" smtClean="0"/>
              <a:t>:</a:t>
            </a:r>
            <a:endParaRPr lang="de-DE" sz="1400" dirty="0"/>
          </a:p>
          <a:p>
            <a:r>
              <a:rPr lang="de-DE" sz="1400" dirty="0">
                <a:hlinkClick r:id="rId2"/>
              </a:rPr>
              <a:t>http://intranet/kurzarbeit-corona-mitbestimmung</a:t>
            </a:r>
            <a:r>
              <a:rPr lang="de-DE" sz="1400" dirty="0"/>
              <a:t> </a:t>
            </a:r>
            <a:r>
              <a:rPr lang="de-DE" sz="1400" dirty="0" smtClean="0"/>
              <a:t>(Intranet-Mitteilung)</a:t>
            </a:r>
            <a:endParaRPr lang="de-DE" sz="1400" dirty="0">
              <a:solidFill>
                <a:schemeClr val="tx1"/>
              </a:solidFill>
            </a:endParaRPr>
          </a:p>
          <a:p>
            <a:r>
              <a:rPr lang="de-DE" sz="1400" dirty="0" smtClean="0">
                <a:solidFill>
                  <a:schemeClr val="tx1"/>
                </a:solidFill>
                <a:hlinkClick r:id="rId3"/>
              </a:rPr>
              <a:t>http</a:t>
            </a:r>
            <a:r>
              <a:rPr lang="de-DE" sz="1400" dirty="0">
                <a:solidFill>
                  <a:schemeClr val="tx1"/>
                </a:solidFill>
                <a:hlinkClick r:id="rId3"/>
              </a:rPr>
              <a:t>://intranet/muster-bv-kurzarbeit</a:t>
            </a:r>
            <a:r>
              <a:rPr lang="de-DE" sz="1400" dirty="0">
                <a:solidFill>
                  <a:schemeClr val="tx1"/>
                </a:solidFill>
              </a:rPr>
              <a:t> (Muster </a:t>
            </a:r>
            <a:r>
              <a:rPr lang="de-DE" sz="1400" dirty="0" smtClean="0">
                <a:solidFill>
                  <a:schemeClr val="tx1"/>
                </a:solidFill>
              </a:rPr>
              <a:t>Betriebsvereinbarung)</a:t>
            </a:r>
          </a:p>
          <a:p>
            <a:r>
              <a:rPr lang="de-DE" sz="1400" dirty="0" smtClean="0"/>
              <a:t>Bei einer weiteren Ausbreitung des Virus kann es auch zu negativen wirtschaftlichen Folgen kommen, die konjunkturelle Kurzarbeit begründen. Dies wäre der Fall, wenn die Nachfrage nach Produkten stark nachlässt und die Produktion stark einbricht.</a:t>
            </a:r>
          </a:p>
          <a:p>
            <a:r>
              <a:rPr lang="de-DE" sz="1400" dirty="0" smtClean="0">
                <a:solidFill>
                  <a:schemeClr val="tx1"/>
                </a:solidFill>
              </a:rPr>
              <a:t>Die </a:t>
            </a:r>
            <a:r>
              <a:rPr lang="de-DE" sz="1400" b="1" dirty="0" smtClean="0">
                <a:solidFill>
                  <a:schemeClr val="tx1"/>
                </a:solidFill>
              </a:rPr>
              <a:t>aktuellen</a:t>
            </a:r>
            <a:r>
              <a:rPr lang="de-DE" sz="1400" dirty="0" smtClean="0">
                <a:solidFill>
                  <a:schemeClr val="tx1"/>
                </a:solidFill>
              </a:rPr>
              <a:t> Erleichterungen für die </a:t>
            </a:r>
            <a:r>
              <a:rPr lang="de-DE" sz="1400" dirty="0" err="1" smtClean="0">
                <a:solidFill>
                  <a:schemeClr val="tx1"/>
                </a:solidFill>
              </a:rPr>
              <a:t>KuG</a:t>
            </a:r>
            <a:r>
              <a:rPr lang="de-DE" sz="1400" dirty="0" smtClean="0">
                <a:solidFill>
                  <a:schemeClr val="tx1"/>
                </a:solidFill>
              </a:rPr>
              <a:t>-Gewährung </a:t>
            </a:r>
            <a:r>
              <a:rPr lang="de-DE" sz="1400" b="1" dirty="0" smtClean="0">
                <a:solidFill>
                  <a:schemeClr val="tx1"/>
                </a:solidFill>
              </a:rPr>
              <a:t>bringen deutliche Entlastungen für </a:t>
            </a:r>
            <a:r>
              <a:rPr lang="de-DE" sz="1400" dirty="0" smtClean="0">
                <a:solidFill>
                  <a:schemeClr val="tx1"/>
                </a:solidFill>
              </a:rPr>
              <a:t>Arbeitgeber – ein </a:t>
            </a:r>
            <a:r>
              <a:rPr lang="de-DE" sz="1400" dirty="0">
                <a:solidFill>
                  <a:schemeClr val="tx1"/>
                </a:solidFill>
              </a:rPr>
              <a:t>G</a:t>
            </a:r>
            <a:r>
              <a:rPr lang="de-DE" sz="1400" dirty="0" smtClean="0">
                <a:solidFill>
                  <a:schemeClr val="tx1"/>
                </a:solidFill>
              </a:rPr>
              <a:t>rund mehr für Betriebsräte, eine Aufzahlung zu fordern.  </a:t>
            </a:r>
          </a:p>
          <a:p>
            <a:r>
              <a:rPr lang="de-DE" sz="1400" dirty="0" smtClean="0"/>
              <a:t>Bei </a:t>
            </a:r>
            <a:r>
              <a:rPr lang="de-DE" sz="1400" dirty="0"/>
              <a:t>einer behördlich angeordneten Einstellung des Betriebes </a:t>
            </a:r>
            <a:r>
              <a:rPr lang="de-DE" sz="1400" dirty="0" smtClean="0"/>
              <a:t>aufgrund gehäuft auftretender Infektionsfälle </a:t>
            </a:r>
            <a:r>
              <a:rPr lang="de-DE" sz="1400" dirty="0" smtClean="0">
                <a:solidFill>
                  <a:schemeClr val="tx1"/>
                </a:solidFill>
              </a:rPr>
              <a:t>nach dem </a:t>
            </a:r>
            <a:r>
              <a:rPr lang="de-DE" sz="1400" b="1" dirty="0" smtClean="0">
                <a:solidFill>
                  <a:schemeClr val="tx1"/>
                </a:solidFill>
              </a:rPr>
              <a:t>IfSG</a:t>
            </a:r>
            <a:r>
              <a:rPr lang="de-DE" sz="1400" dirty="0" smtClean="0">
                <a:solidFill>
                  <a:srgbClr val="FF0000"/>
                </a:solidFill>
              </a:rPr>
              <a:t> </a:t>
            </a:r>
            <a:r>
              <a:rPr lang="de-DE" sz="1400" dirty="0" smtClean="0"/>
              <a:t>besteht ein gesetzlicher Anspruch </a:t>
            </a:r>
            <a:r>
              <a:rPr lang="de-DE" sz="1400" dirty="0"/>
              <a:t>auf eine Entschädigung gemäß § 56 </a:t>
            </a:r>
            <a:r>
              <a:rPr lang="de-DE" sz="1400" dirty="0" smtClean="0"/>
              <a:t>IfSG </a:t>
            </a:r>
            <a:r>
              <a:rPr lang="de-DE" sz="1400" b="1" dirty="0">
                <a:solidFill>
                  <a:schemeClr val="tx1"/>
                </a:solidFill>
              </a:rPr>
              <a:t>(vgl. Folie </a:t>
            </a:r>
            <a:r>
              <a:rPr lang="de-DE" sz="1400" b="1" dirty="0" smtClean="0">
                <a:solidFill>
                  <a:schemeClr val="tx1"/>
                </a:solidFill>
              </a:rPr>
              <a:t>5).</a:t>
            </a:r>
            <a:endParaRPr lang="de-DE" sz="1400" b="1" dirty="0">
              <a:solidFill>
                <a:schemeClr val="tx1"/>
              </a:solidFill>
            </a:endParaRPr>
          </a:p>
        </p:txBody>
      </p:sp>
      <p:sp>
        <p:nvSpPr>
          <p:cNvPr id="3" name="Titel 2"/>
          <p:cNvSpPr>
            <a:spLocks noGrp="1"/>
          </p:cNvSpPr>
          <p:nvPr>
            <p:ph type="title"/>
          </p:nvPr>
        </p:nvSpPr>
        <p:spPr/>
        <p:txBody>
          <a:bodyPr/>
          <a:lstStyle/>
          <a:p>
            <a:r>
              <a:rPr lang="de-DE" dirty="0"/>
              <a:t>Arbeitsausfall</a:t>
            </a:r>
          </a:p>
        </p:txBody>
      </p:sp>
      <p:sp>
        <p:nvSpPr>
          <p:cNvPr id="4" name="Textplatzhalter 3"/>
          <p:cNvSpPr>
            <a:spLocks noGrp="1"/>
          </p:cNvSpPr>
          <p:nvPr>
            <p:ph type="body" sz="quarter" idx="13"/>
          </p:nvPr>
        </p:nvSpPr>
        <p:spPr/>
        <p:txBody>
          <a:bodyPr/>
          <a:lstStyle/>
          <a:p>
            <a:r>
              <a:rPr lang="de-DE" dirty="0"/>
              <a:t>Unterbrechungen der Lieferkette als Folge der </a:t>
            </a:r>
            <a:r>
              <a:rPr lang="de-DE" dirty="0" smtClean="0"/>
              <a:t>Virus-Ausbreitung</a:t>
            </a:r>
            <a:endParaRPr lang="de-DE" dirty="0"/>
          </a:p>
        </p:txBody>
      </p:sp>
    </p:spTree>
    <p:extLst>
      <p:ext uri="{BB962C8B-B14F-4D97-AF65-F5344CB8AC3E}">
        <p14:creationId xmlns:p14="http://schemas.microsoft.com/office/powerpoint/2010/main" val="10601536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DE" sz="1400" b="1" dirty="0"/>
              <a:t>Gesetz zur befristeten krisenbedingten Verbesserung der Regelungen für das Kurzarbeitergeld (</a:t>
            </a:r>
            <a:r>
              <a:rPr lang="de-DE" sz="1400" b="1" dirty="0" err="1"/>
              <a:t>KuG</a:t>
            </a:r>
            <a:r>
              <a:rPr lang="de-DE" sz="1400" b="1" dirty="0"/>
              <a:t>)</a:t>
            </a:r>
          </a:p>
          <a:p>
            <a:r>
              <a:rPr lang="de-DE" sz="1400" dirty="0"/>
              <a:t>Verordnungsermächtigung gilt ab Tag der Verkündung – eine entsprechende Rechtsverordnung mit unmittelbarer Geltung bis Ende des Jahres geplant (verlängerbar bis Ende 2021) </a:t>
            </a:r>
          </a:p>
          <a:p>
            <a:r>
              <a:rPr lang="de-DE" sz="1400" dirty="0"/>
              <a:t>Die bisherige </a:t>
            </a:r>
            <a:r>
              <a:rPr lang="de-DE" sz="1400" dirty="0" err="1"/>
              <a:t>KuG</a:t>
            </a:r>
            <a:r>
              <a:rPr lang="de-DE" sz="1400" dirty="0"/>
              <a:t>-Regelungen gelten weiter (persönliche Voraussetzungen: sozialversicherungspflichtige Beschäftigung, Höhe der Leistung 60%/67% des pauschalierten Nettoentgelts, vorübergehender Arbeitsausfall muss vorliegen)</a:t>
            </a:r>
          </a:p>
          <a:p>
            <a:r>
              <a:rPr lang="de-DE" sz="1400" b="1" dirty="0"/>
              <a:t>Neu ist:</a:t>
            </a:r>
          </a:p>
          <a:p>
            <a:r>
              <a:rPr lang="de-DE" sz="1400" dirty="0"/>
              <a:t>Das  Zugangsquorums von 1/3 auf bis 10 Prozent. Für die Einführung reicht es aus, wenn bis zu 10% der Beschäftigten vom Arbeitsausfall betroffen sind.</a:t>
            </a:r>
          </a:p>
          <a:p>
            <a:r>
              <a:rPr lang="de-DE" sz="1400" dirty="0"/>
              <a:t>Der Arbeitgeber erhält eine 100%ige  Erstattung der Sozialversicherungsbeiträge.</a:t>
            </a:r>
          </a:p>
          <a:p>
            <a:r>
              <a:rPr lang="de-DE" sz="1400" dirty="0"/>
              <a:t>Beschäftigte müssen keine negativen Arbeitszeitsalden einbringen.</a:t>
            </a:r>
          </a:p>
          <a:p>
            <a:r>
              <a:rPr lang="de-DE" sz="1400" dirty="0"/>
              <a:t>Auch Leiharbeiter*innen können in Kurzarbeit und können vor Entlassungen geschützt werden</a:t>
            </a:r>
            <a:r>
              <a:rPr lang="de-DE" sz="1400" dirty="0" smtClean="0"/>
              <a:t>.</a:t>
            </a:r>
            <a:endParaRPr lang="de-DE" sz="1400" dirty="0"/>
          </a:p>
        </p:txBody>
      </p:sp>
      <p:sp>
        <p:nvSpPr>
          <p:cNvPr id="3" name="Titel 2"/>
          <p:cNvSpPr>
            <a:spLocks noGrp="1"/>
          </p:cNvSpPr>
          <p:nvPr>
            <p:ph type="title"/>
          </p:nvPr>
        </p:nvSpPr>
        <p:spPr/>
        <p:txBody>
          <a:bodyPr/>
          <a:lstStyle/>
          <a:p>
            <a:r>
              <a:rPr lang="de-DE" dirty="0" smtClean="0"/>
              <a:t>Arbeitsausfall</a:t>
            </a:r>
            <a:endParaRPr lang="de-DE" dirty="0"/>
          </a:p>
        </p:txBody>
      </p:sp>
      <p:sp>
        <p:nvSpPr>
          <p:cNvPr id="4" name="Textplatzhalter 3"/>
          <p:cNvSpPr>
            <a:spLocks noGrp="1"/>
          </p:cNvSpPr>
          <p:nvPr>
            <p:ph type="body" sz="quarter" idx="13"/>
          </p:nvPr>
        </p:nvSpPr>
        <p:spPr/>
        <p:txBody>
          <a:bodyPr/>
          <a:lstStyle/>
          <a:p>
            <a:r>
              <a:rPr lang="de-DE" dirty="0" smtClean="0"/>
              <a:t>Neue </a:t>
            </a:r>
            <a:r>
              <a:rPr lang="de-DE" dirty="0" err="1" smtClean="0"/>
              <a:t>KuG</a:t>
            </a:r>
            <a:r>
              <a:rPr lang="de-DE" dirty="0" smtClean="0"/>
              <a:t>-Regelungen durch Verordnungsermächtigung </a:t>
            </a:r>
          </a:p>
        </p:txBody>
      </p:sp>
    </p:spTree>
    <p:extLst>
      <p:ext uri="{BB962C8B-B14F-4D97-AF65-F5344CB8AC3E}">
        <p14:creationId xmlns:p14="http://schemas.microsoft.com/office/powerpoint/2010/main" val="36461857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9047" r="9047"/>
          <a:stretch>
            <a:fillRect/>
          </a:stretch>
        </p:blipFill>
        <p:spPr/>
      </p:pic>
      <p:sp>
        <p:nvSpPr>
          <p:cNvPr id="3" name="Titel 2"/>
          <p:cNvSpPr>
            <a:spLocks noGrp="1"/>
          </p:cNvSpPr>
          <p:nvPr>
            <p:ph type="title"/>
          </p:nvPr>
        </p:nvSpPr>
        <p:spPr/>
        <p:txBody>
          <a:bodyPr/>
          <a:lstStyle/>
          <a:p>
            <a:r>
              <a:rPr lang="de-DE" dirty="0" smtClean="0"/>
              <a:t>Arbeitsausfall</a:t>
            </a:r>
            <a:endParaRPr lang="de-DE" dirty="0"/>
          </a:p>
        </p:txBody>
      </p:sp>
      <p:sp>
        <p:nvSpPr>
          <p:cNvPr id="4" name="Textplatzhalter 3"/>
          <p:cNvSpPr>
            <a:spLocks noGrp="1"/>
          </p:cNvSpPr>
          <p:nvPr>
            <p:ph type="body" sz="quarter" idx="13"/>
          </p:nvPr>
        </p:nvSpPr>
        <p:spPr/>
        <p:txBody>
          <a:bodyPr/>
          <a:lstStyle/>
          <a:p>
            <a:r>
              <a:rPr lang="de-DE" dirty="0" smtClean="0"/>
              <a:t>Neue KUG-Regelungen auch für Leiharbeiter*innen</a:t>
            </a:r>
          </a:p>
        </p:txBody>
      </p:sp>
      <p:sp>
        <p:nvSpPr>
          <p:cNvPr id="5" name="Inhaltsplatzhalter 4"/>
          <p:cNvSpPr>
            <a:spLocks noGrp="1"/>
          </p:cNvSpPr>
          <p:nvPr>
            <p:ph idx="15"/>
          </p:nvPr>
        </p:nvSpPr>
        <p:spPr/>
        <p:txBody>
          <a:bodyPr>
            <a:noAutofit/>
          </a:bodyPr>
          <a:lstStyle/>
          <a:p>
            <a:pPr marL="1350" indent="0">
              <a:buNone/>
            </a:pPr>
            <a:r>
              <a:rPr lang="de-DE" sz="1400" dirty="0" smtClean="0"/>
              <a:t>Beschäftigte in Leiharbeit wären auch in diesem Krisenfall die ersten Betroffenen, die ihre Arbeitsplätze verlieren würden. Positiv ist die Öffnung des Instruments der Kurzarbeit für Leiharbeitskräfte zum Schutz vor Entlassungen.</a:t>
            </a:r>
          </a:p>
          <a:p>
            <a:r>
              <a:rPr lang="de-DE" sz="1400" dirty="0" smtClean="0"/>
              <a:t>Änderung des </a:t>
            </a:r>
            <a:r>
              <a:rPr lang="de-DE" sz="1400" b="1" dirty="0" smtClean="0"/>
              <a:t>Arbeitnehmerüberlassungsgesetzes</a:t>
            </a:r>
            <a:r>
              <a:rPr lang="de-DE" sz="1400" dirty="0" smtClean="0"/>
              <a:t> durch Einfügung eines </a:t>
            </a:r>
            <a:r>
              <a:rPr lang="de-DE" sz="1400" b="1" dirty="0" smtClean="0"/>
              <a:t>§ 11a </a:t>
            </a:r>
            <a:r>
              <a:rPr lang="de-DE" sz="1400" dirty="0" smtClean="0"/>
              <a:t>(Verordnungsermächtigung, bis maximal 31.12.2021)</a:t>
            </a:r>
          </a:p>
          <a:p>
            <a:r>
              <a:rPr lang="de-DE" sz="1400" i="1" dirty="0" smtClean="0"/>
              <a:t>Die </a:t>
            </a:r>
            <a:r>
              <a:rPr lang="de-DE" sz="1400" i="1" dirty="0"/>
              <a:t>Bundesregierung wird ermächtigt, für den Fall außergewöhnlicher Verhältnisse auf dem Arbeitsmarkt durch Rechtsverordnung ohne Zustimmung des Bundesrates zu bestimmen, dass das in § 11 Absatz 4 Satz 2 geregelte Recht des Leiharbeitnehmers auf Vergütung bei Vereinbarung von Kurzarbeit für den Arbeitsausfall und für die Dauer aufgehoben ist, für die dem Leiharbeitnehmer Kurzarbeitergeld nach dem Dritten Buch Sozialgesetzbuch gezahlt wird. Die Verordnung ist zeitlich zu befristen. </a:t>
            </a:r>
            <a:endParaRPr lang="de-DE" sz="1400" i="1" dirty="0" smtClean="0"/>
          </a:p>
          <a:p>
            <a:pPr marL="1350" indent="0">
              <a:buNone/>
            </a:pPr>
            <a:r>
              <a:rPr lang="de-DE" sz="1400" b="1" dirty="0" smtClean="0"/>
              <a:t>Links zum Gesetzesentwurf und zu ausführlicher Präsentation zum </a:t>
            </a:r>
            <a:r>
              <a:rPr lang="de-DE" sz="1400" b="1" dirty="0" err="1" smtClean="0"/>
              <a:t>KuG</a:t>
            </a:r>
            <a:endParaRPr lang="de-DE" sz="1400" b="1" dirty="0" smtClean="0"/>
          </a:p>
          <a:p>
            <a:r>
              <a:rPr lang="de-DE" sz="1400" dirty="0">
                <a:solidFill>
                  <a:srgbClr val="00B0F0"/>
                </a:solidFill>
                <a:hlinkClick r:id="rId3"/>
              </a:rPr>
              <a:t>http://</a:t>
            </a:r>
            <a:r>
              <a:rPr lang="de-DE" sz="1400" dirty="0" smtClean="0">
                <a:solidFill>
                  <a:srgbClr val="00B0F0"/>
                </a:solidFill>
                <a:hlinkClick r:id="rId3"/>
              </a:rPr>
              <a:t>dip21.bundestag.de/dip21/btd/19/178/1917893.pdf</a:t>
            </a:r>
            <a:endParaRPr lang="de-DE" sz="1400" dirty="0" smtClean="0">
              <a:solidFill>
                <a:srgbClr val="00B0F0"/>
              </a:solidFill>
            </a:endParaRPr>
          </a:p>
          <a:p>
            <a:r>
              <a:rPr lang="de-DE" sz="1400" dirty="0" smtClean="0">
                <a:solidFill>
                  <a:srgbClr val="00B0F0"/>
                </a:solidFill>
                <a:hlinkClick r:id="rId4"/>
              </a:rPr>
              <a:t>Präsentation </a:t>
            </a:r>
            <a:r>
              <a:rPr lang="de-DE" sz="1400" dirty="0">
                <a:solidFill>
                  <a:srgbClr val="00B0F0"/>
                </a:solidFill>
                <a:hlinkClick r:id="rId4"/>
              </a:rPr>
              <a:t>Kurzarbeit - Rechtliche Regelungen und </a:t>
            </a:r>
            <a:r>
              <a:rPr lang="de-DE" sz="1400" dirty="0" smtClean="0">
                <a:solidFill>
                  <a:srgbClr val="00B0F0"/>
                </a:solidFill>
                <a:hlinkClick r:id="rId4"/>
              </a:rPr>
              <a:t>Handlungsansätze</a:t>
            </a:r>
            <a:endParaRPr lang="de-DE" sz="1400" dirty="0" smtClean="0">
              <a:solidFill>
                <a:srgbClr val="00B0F0"/>
              </a:solidFill>
            </a:endParaRPr>
          </a:p>
          <a:p>
            <a:pPr marL="1350" indent="0">
              <a:buNone/>
            </a:pPr>
            <a:endParaRPr lang="de-DE" sz="1400" dirty="0">
              <a:solidFill>
                <a:srgbClr val="00B0F0"/>
              </a:solidFill>
            </a:endParaRPr>
          </a:p>
        </p:txBody>
      </p:sp>
    </p:spTree>
    <p:extLst>
      <p:ext uri="{BB962C8B-B14F-4D97-AF65-F5344CB8AC3E}">
        <p14:creationId xmlns:p14="http://schemas.microsoft.com/office/powerpoint/2010/main" val="15551296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smtClean="0"/>
              <a:t>Arbeitsausfall</a:t>
            </a:r>
            <a:endParaRPr lang="de-DE" dirty="0"/>
          </a:p>
        </p:txBody>
      </p:sp>
      <p:sp>
        <p:nvSpPr>
          <p:cNvPr id="4" name="Textplatzhalter 3"/>
          <p:cNvSpPr>
            <a:spLocks noGrp="1"/>
          </p:cNvSpPr>
          <p:nvPr>
            <p:ph type="body" sz="quarter" idx="13"/>
          </p:nvPr>
        </p:nvSpPr>
        <p:spPr/>
        <p:txBody>
          <a:bodyPr/>
          <a:lstStyle/>
          <a:p>
            <a:r>
              <a:rPr lang="de-DE" dirty="0" smtClean="0"/>
              <a:t>Geplante KUG-Regelungen im Gesetzentwurf „Arbeit-von-Morgen“</a:t>
            </a:r>
          </a:p>
        </p:txBody>
      </p:sp>
      <p:sp>
        <p:nvSpPr>
          <p:cNvPr id="5" name="Inhaltsplatzhalter 4"/>
          <p:cNvSpPr>
            <a:spLocks noGrp="1"/>
          </p:cNvSpPr>
          <p:nvPr>
            <p:ph idx="15"/>
          </p:nvPr>
        </p:nvSpPr>
        <p:spPr>
          <a:xfrm>
            <a:off x="250825" y="1080001"/>
            <a:ext cx="8189283" cy="3517746"/>
          </a:xfrm>
        </p:spPr>
        <p:txBody>
          <a:bodyPr>
            <a:noAutofit/>
          </a:bodyPr>
          <a:lstStyle/>
          <a:p>
            <a:r>
              <a:rPr lang="de-DE" sz="1400" dirty="0" smtClean="0"/>
              <a:t>Kabinettsbeschluss vom 10. März 2020</a:t>
            </a:r>
            <a:endParaRPr lang="de-DE" sz="1400" dirty="0" smtClean="0">
              <a:solidFill>
                <a:srgbClr val="00B0F0"/>
              </a:solidFill>
            </a:endParaRPr>
          </a:p>
          <a:p>
            <a:r>
              <a:rPr lang="de-DE" sz="1400" dirty="0" smtClean="0"/>
              <a:t>Änderungen zu KUG, Transfer-</a:t>
            </a:r>
            <a:r>
              <a:rPr lang="de-DE" sz="1400" dirty="0" err="1" smtClean="0"/>
              <a:t>Kug</a:t>
            </a:r>
            <a:r>
              <a:rPr lang="de-DE" sz="1400" dirty="0" smtClean="0"/>
              <a:t>, Qualifizierungschancengesetz u.a. (z.B. assistierte Ausbildung, Weiterbildungsprämien)</a:t>
            </a:r>
            <a:endParaRPr lang="de-DE" sz="1400" dirty="0" smtClean="0">
              <a:solidFill>
                <a:srgbClr val="00B0F0"/>
              </a:solidFill>
            </a:endParaRPr>
          </a:p>
          <a:p>
            <a:r>
              <a:rPr lang="de-DE" sz="1400" dirty="0" smtClean="0"/>
              <a:t>Bisherige KUG-Regelungen gelten weiter (persönliche Voraussetzungen: sozialversicherungspflichtige Beschäftigung, Höhe der Leistung 60%/67% des pauschalierten Nettoentgelts, vorübergehender Arbeitsausfall)</a:t>
            </a:r>
          </a:p>
          <a:p>
            <a:r>
              <a:rPr lang="de-DE" sz="1400" b="1" dirty="0" smtClean="0">
                <a:solidFill>
                  <a:schemeClr val="tx1"/>
                </a:solidFill>
              </a:rPr>
              <a:t>Neu beim </a:t>
            </a:r>
            <a:r>
              <a:rPr lang="de-DE" sz="1400" b="1" dirty="0" err="1" smtClean="0">
                <a:solidFill>
                  <a:schemeClr val="tx1"/>
                </a:solidFill>
              </a:rPr>
              <a:t>KuG</a:t>
            </a:r>
            <a:r>
              <a:rPr lang="de-DE" sz="1400" b="1" dirty="0" smtClean="0">
                <a:solidFill>
                  <a:schemeClr val="tx1"/>
                </a:solidFill>
              </a:rPr>
              <a:t>: </a:t>
            </a:r>
            <a:r>
              <a:rPr lang="de-DE" sz="1400" dirty="0">
                <a:solidFill>
                  <a:schemeClr val="tx1"/>
                </a:solidFill>
              </a:rPr>
              <a:t>N</a:t>
            </a:r>
            <a:r>
              <a:rPr lang="de-DE" sz="1400" dirty="0" smtClean="0">
                <a:solidFill>
                  <a:schemeClr val="tx1"/>
                </a:solidFill>
              </a:rPr>
              <a:t>eue Voraussetzung:</a:t>
            </a:r>
            <a:r>
              <a:rPr lang="de-DE" sz="1400" dirty="0" smtClean="0"/>
              <a:t> </a:t>
            </a:r>
            <a:r>
              <a:rPr lang="de-DE" sz="1400" dirty="0"/>
              <a:t>außergewöhnlicher Verhältnisse auf dem </a:t>
            </a:r>
            <a:r>
              <a:rPr lang="de-DE" sz="1400" dirty="0" smtClean="0"/>
              <a:t>Arbeitsmarkt, </a:t>
            </a:r>
            <a:r>
              <a:rPr lang="de-DE" sz="1400" dirty="0" smtClean="0">
                <a:solidFill>
                  <a:schemeClr val="tx1"/>
                </a:solidFill>
              </a:rPr>
              <a:t>Übernahme der SV-Beträge in Höhe von  50% für all die Beschäftigten, die mindestens 50 Prozent ihrer Ausfallzeit für Qualifizierung aufwenden </a:t>
            </a:r>
          </a:p>
          <a:p>
            <a:r>
              <a:rPr lang="de-DE" sz="1400" b="1" dirty="0" smtClean="0">
                <a:solidFill>
                  <a:schemeClr val="tx1"/>
                </a:solidFill>
              </a:rPr>
              <a:t>Neu beim Transfer-</a:t>
            </a:r>
            <a:r>
              <a:rPr lang="de-DE" sz="1400" b="1" dirty="0" err="1" smtClean="0">
                <a:solidFill>
                  <a:schemeClr val="tx1"/>
                </a:solidFill>
              </a:rPr>
              <a:t>KuG</a:t>
            </a:r>
            <a:r>
              <a:rPr lang="de-DE" sz="1400" b="1" dirty="0" smtClean="0">
                <a:solidFill>
                  <a:schemeClr val="tx1"/>
                </a:solidFill>
              </a:rPr>
              <a:t>: </a:t>
            </a:r>
            <a:r>
              <a:rPr lang="de-DE" sz="1400" dirty="0" smtClean="0">
                <a:solidFill>
                  <a:schemeClr val="tx1"/>
                </a:solidFill>
              </a:rPr>
              <a:t>Verlängerter Bezug; bei Ende des Arbeitsausfalls/ KUG vor Beendigung einer </a:t>
            </a:r>
            <a:r>
              <a:rPr lang="de-DE" sz="1400" dirty="0" err="1" smtClean="0">
                <a:solidFill>
                  <a:schemeClr val="tx1"/>
                </a:solidFill>
              </a:rPr>
              <a:t>Quali</a:t>
            </a:r>
            <a:r>
              <a:rPr lang="de-DE" sz="1400" dirty="0" smtClean="0">
                <a:solidFill>
                  <a:schemeClr val="tx1"/>
                </a:solidFill>
              </a:rPr>
              <a:t>-Maßnahme kann diese beendet werden (Lohnfortzahlung auf Basis ALG I / SGB III)</a:t>
            </a:r>
          </a:p>
          <a:p>
            <a:r>
              <a:rPr lang="de-DE" sz="1400" b="1" dirty="0" smtClean="0">
                <a:solidFill>
                  <a:schemeClr val="tx1"/>
                </a:solidFill>
              </a:rPr>
              <a:t>Neu beim Qualifizierungschancengesetz: </a:t>
            </a:r>
            <a:r>
              <a:rPr lang="de-DE" sz="1400" dirty="0">
                <a:solidFill>
                  <a:schemeClr val="tx1"/>
                </a:solidFill>
              </a:rPr>
              <a:t>V</a:t>
            </a:r>
            <a:r>
              <a:rPr lang="de-DE" sz="1400" dirty="0" smtClean="0">
                <a:solidFill>
                  <a:schemeClr val="tx1"/>
                </a:solidFill>
              </a:rPr>
              <a:t>ereinfachtes, kollektives Antragsverfahren, Aufstockung bei Vorhandensein tariflicher/ betrieblicher Vereinbarung</a:t>
            </a:r>
            <a:endParaRPr lang="de-DE" sz="1400" dirty="0">
              <a:solidFill>
                <a:srgbClr val="00B0F0"/>
              </a:solidFill>
            </a:endParaRPr>
          </a:p>
          <a:p>
            <a:pPr marL="1350" indent="0">
              <a:buNone/>
            </a:pPr>
            <a:endParaRPr lang="de-DE" sz="1400" dirty="0" smtClean="0"/>
          </a:p>
          <a:p>
            <a:pPr marL="1350" indent="0">
              <a:buNone/>
            </a:pPr>
            <a:endParaRPr lang="de-DE" sz="1400" dirty="0"/>
          </a:p>
          <a:p>
            <a:endParaRPr lang="de-DE" sz="1400" dirty="0"/>
          </a:p>
        </p:txBody>
      </p:sp>
    </p:spTree>
    <p:extLst>
      <p:ext uri="{BB962C8B-B14F-4D97-AF65-F5344CB8AC3E}">
        <p14:creationId xmlns:p14="http://schemas.microsoft.com/office/powerpoint/2010/main" val="9692680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dplatzhalter 17"/>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l="4465" r="4465"/>
          <a:stretch/>
        </p:blipFill>
        <p:spPr/>
      </p:pic>
      <p:pic>
        <p:nvPicPr>
          <p:cNvPr id="15" name="Bildplatzhalter 14"/>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l="6448" r="6448"/>
          <a:stretch/>
        </p:blipFill>
        <p:spPr/>
      </p:pic>
      <p:sp>
        <p:nvSpPr>
          <p:cNvPr id="3" name="Titel 2"/>
          <p:cNvSpPr>
            <a:spLocks noGrp="1"/>
          </p:cNvSpPr>
          <p:nvPr>
            <p:ph type="title"/>
          </p:nvPr>
        </p:nvSpPr>
        <p:spPr/>
        <p:txBody>
          <a:bodyPr/>
          <a:lstStyle/>
          <a:p>
            <a:r>
              <a:rPr lang="de-DE" dirty="0" smtClean="0"/>
              <a:t>Beschlüsse des Betriebsrats</a:t>
            </a:r>
            <a:endParaRPr lang="de-DE" dirty="0"/>
          </a:p>
        </p:txBody>
      </p:sp>
      <p:sp>
        <p:nvSpPr>
          <p:cNvPr id="4" name="Textplatzhalter 3"/>
          <p:cNvSpPr>
            <a:spLocks noGrp="1"/>
          </p:cNvSpPr>
          <p:nvPr>
            <p:ph type="body" sz="quarter" idx="13"/>
          </p:nvPr>
        </p:nvSpPr>
        <p:spPr/>
        <p:txBody>
          <a:bodyPr/>
          <a:lstStyle/>
          <a:p>
            <a:r>
              <a:rPr lang="de-DE" dirty="0" smtClean="0"/>
              <a:t>Beschlussfassungen von BR/GBR und KBR-Gremien</a:t>
            </a:r>
            <a:endParaRPr lang="de-DE" dirty="0"/>
          </a:p>
        </p:txBody>
      </p:sp>
      <p:sp>
        <p:nvSpPr>
          <p:cNvPr id="11" name="Inhaltsplatzhalter 10"/>
          <p:cNvSpPr>
            <a:spLocks noGrp="1"/>
          </p:cNvSpPr>
          <p:nvPr>
            <p:ph idx="14"/>
          </p:nvPr>
        </p:nvSpPr>
        <p:spPr/>
        <p:txBody>
          <a:bodyPr>
            <a:normAutofit/>
          </a:bodyPr>
          <a:lstStyle/>
          <a:p>
            <a:r>
              <a:rPr lang="de-DE" sz="1400" dirty="0"/>
              <a:t>Nach § 33 BetrVG sind Beschlüsse des Betriebsrats „mit der Mehrheit der Stimmen der </a:t>
            </a:r>
            <a:r>
              <a:rPr lang="de-DE" sz="1400" b="1" dirty="0"/>
              <a:t>anwesenden</a:t>
            </a:r>
            <a:r>
              <a:rPr lang="de-DE" sz="1400" dirty="0"/>
              <a:t> </a:t>
            </a:r>
            <a:r>
              <a:rPr lang="de-DE" sz="1400" b="1" dirty="0"/>
              <a:t>Mitglieder</a:t>
            </a:r>
            <a:r>
              <a:rPr lang="de-DE" sz="1400" dirty="0"/>
              <a:t>“ zu fassen. Gleiches gilt für GBR und KBR- Gremien (§ 51 (3) und § 59 (1) BetrVG).</a:t>
            </a:r>
          </a:p>
          <a:p>
            <a:r>
              <a:rPr lang="de-DE" sz="1400" dirty="0"/>
              <a:t>Beschlüsse des BR, GBR oder KBR setzen eine ordnungsgemäße Sitzung voraus. Eine Beschlussfassung im </a:t>
            </a:r>
            <a:r>
              <a:rPr lang="de-DE" sz="1400" b="1" dirty="0"/>
              <a:t>Umlaufverfahren</a:t>
            </a:r>
            <a:r>
              <a:rPr lang="de-DE" sz="1400" dirty="0"/>
              <a:t> oder durch eine </a:t>
            </a:r>
            <a:r>
              <a:rPr lang="de-DE" sz="1400" b="1" dirty="0"/>
              <a:t>Telefonkonferenz</a:t>
            </a:r>
            <a:r>
              <a:rPr lang="de-DE" sz="1400" dirty="0"/>
              <a:t> ist </a:t>
            </a:r>
            <a:r>
              <a:rPr lang="de-DE" sz="1400" b="1" dirty="0"/>
              <a:t>nicht zulässig</a:t>
            </a:r>
            <a:r>
              <a:rPr lang="de-DE" sz="1400" dirty="0"/>
              <a:t>.</a:t>
            </a:r>
          </a:p>
          <a:p>
            <a:r>
              <a:rPr lang="de-DE" sz="1400" dirty="0"/>
              <a:t>Im Weiteren ist zu erwägen, ob nicht bestimmte </a:t>
            </a:r>
            <a:r>
              <a:rPr lang="de-DE" sz="1400" dirty="0" smtClean="0"/>
              <a:t>Aufgaben dem </a:t>
            </a:r>
            <a:r>
              <a:rPr lang="de-DE" sz="1400" b="1" dirty="0" smtClean="0"/>
              <a:t>Betriebsausschuss</a:t>
            </a:r>
            <a:r>
              <a:rPr lang="de-DE" sz="1400" dirty="0" smtClean="0"/>
              <a:t> gem. §§ 27 und 28 BetrVG übertragen werden können, um die Arbeitsfähigkeit sicherzustellen.</a:t>
            </a:r>
            <a:endParaRPr lang="de-DE" sz="1400" dirty="0"/>
          </a:p>
        </p:txBody>
      </p:sp>
    </p:spTree>
    <p:extLst>
      <p:ext uri="{BB962C8B-B14F-4D97-AF65-F5344CB8AC3E}">
        <p14:creationId xmlns:p14="http://schemas.microsoft.com/office/powerpoint/2010/main" val="17289166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p:txBody>
          <a:bodyPr>
            <a:noAutofit/>
          </a:bodyPr>
          <a:lstStyle/>
          <a:p>
            <a:r>
              <a:rPr lang="de-DE" sz="1400" dirty="0"/>
              <a:t>Die Beschlussfassung in einer </a:t>
            </a:r>
            <a:r>
              <a:rPr lang="de-DE" sz="1400" b="1" dirty="0"/>
              <a:t>Videokonferenz</a:t>
            </a:r>
            <a:r>
              <a:rPr lang="de-DE" sz="1400" dirty="0"/>
              <a:t> ist in der Rechtsliteratur strittig. Grundsätzlich ist auch diese nicht zulässig. In einer absoluten Ausnahmesituation wie jetzt kann eine Sitzung als Videokonferenz geboten sein. Dieses Verfahren ist nicht rechtssicher, kann aber in der Notlage eine mögliche Form sein, um Beschlussfassungen und die </a:t>
            </a:r>
            <a:r>
              <a:rPr lang="de-DE" sz="1400" b="1" dirty="0"/>
              <a:t>Funktionsfähigkeit der Mitbestimmung überhaupt sicherzustellen</a:t>
            </a:r>
            <a:r>
              <a:rPr lang="de-DE" sz="1400" dirty="0"/>
              <a:t>.</a:t>
            </a:r>
          </a:p>
          <a:p>
            <a:pPr lvl="1"/>
            <a:r>
              <a:rPr lang="de-DE" sz="1400" dirty="0"/>
              <a:t>Die Beschlussfassung in der Video-Konferenz muss mit der Mehrheit der Stimmen der anwesenden Mitglieder erfolgen. Zu Beginn der Videokonferenz ist diese mit Hinweis auf die außerordentliche Situation als Präsenzsitzung zu deklarieren. </a:t>
            </a:r>
          </a:p>
          <a:p>
            <a:pPr lvl="1"/>
            <a:r>
              <a:rPr lang="de-DE" sz="1400" dirty="0"/>
              <a:t>Alle müssen sich sehen und hören können.</a:t>
            </a:r>
          </a:p>
          <a:p>
            <a:pPr lvl="1"/>
            <a:r>
              <a:rPr lang="de-DE" sz="1400" dirty="0"/>
              <a:t>Teilnahmecodes müssen vertraulich sein.</a:t>
            </a:r>
          </a:p>
          <a:p>
            <a:pPr lvl="1"/>
            <a:r>
              <a:rPr lang="de-DE" sz="1400" dirty="0"/>
              <a:t>Alle Teilnehmer erklären zu Protokoll, dass sie mit der Durchführung als Video-Konferenz einverstanden sind und ausdrücklich nicht eine evtl. Anwesenheit nicht teilnahmeberechtigter Personen beanstanden.</a:t>
            </a:r>
          </a:p>
          <a:p>
            <a:pPr lvl="1"/>
            <a:r>
              <a:rPr lang="de-DE" sz="1400" dirty="0"/>
              <a:t>Es empfiehlt sich, mit dem Arbeitgeber eine Regelungsabrede über diese Form der Beschlussfassung abzuschließen und für die Zukunft wirkende Beschlüsse in einer „echten“ Präsenzsitzung nachträglich zu bestätigen. </a:t>
            </a:r>
          </a:p>
        </p:txBody>
      </p:sp>
      <p:sp>
        <p:nvSpPr>
          <p:cNvPr id="3" name="Titel 2"/>
          <p:cNvSpPr>
            <a:spLocks noGrp="1"/>
          </p:cNvSpPr>
          <p:nvPr>
            <p:ph type="title"/>
          </p:nvPr>
        </p:nvSpPr>
        <p:spPr/>
        <p:txBody>
          <a:bodyPr/>
          <a:lstStyle/>
          <a:p>
            <a:r>
              <a:rPr lang="de-DE" dirty="0" smtClean="0"/>
              <a:t>Beschlüsse des Betriebsrats</a:t>
            </a:r>
            <a:endParaRPr lang="de-DE" dirty="0"/>
          </a:p>
        </p:txBody>
      </p:sp>
      <p:sp>
        <p:nvSpPr>
          <p:cNvPr id="4" name="Textplatzhalter 3"/>
          <p:cNvSpPr>
            <a:spLocks noGrp="1"/>
          </p:cNvSpPr>
          <p:nvPr>
            <p:ph type="body" sz="quarter" idx="13"/>
          </p:nvPr>
        </p:nvSpPr>
        <p:spPr/>
        <p:txBody>
          <a:bodyPr/>
          <a:lstStyle/>
          <a:p>
            <a:r>
              <a:rPr lang="de-DE" dirty="0" smtClean="0"/>
              <a:t>Beschlussfassungen von BR/GBR und KBR-Gremien</a:t>
            </a:r>
            <a:endParaRPr lang="de-DE" dirty="0"/>
          </a:p>
        </p:txBody>
      </p:sp>
    </p:spTree>
    <p:extLst>
      <p:ext uri="{BB962C8B-B14F-4D97-AF65-F5344CB8AC3E}">
        <p14:creationId xmlns:p14="http://schemas.microsoft.com/office/powerpoint/2010/main" val="36122709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l="40516" t="268" r="20819" b="845"/>
          <a:stretch/>
        </p:blipFill>
        <p:spPr/>
      </p:pic>
      <p:sp>
        <p:nvSpPr>
          <p:cNvPr id="3" name="Titel 2"/>
          <p:cNvSpPr>
            <a:spLocks noGrp="1"/>
          </p:cNvSpPr>
          <p:nvPr>
            <p:ph type="title"/>
          </p:nvPr>
        </p:nvSpPr>
        <p:spPr/>
        <p:txBody>
          <a:bodyPr/>
          <a:lstStyle/>
          <a:p>
            <a:r>
              <a:rPr lang="de-DE" dirty="0" smtClean="0"/>
              <a:t>Betriebsversammlungen</a:t>
            </a:r>
            <a:endParaRPr lang="de-DE" dirty="0"/>
          </a:p>
        </p:txBody>
      </p:sp>
      <p:sp>
        <p:nvSpPr>
          <p:cNvPr id="4" name="Textplatzhalter 3"/>
          <p:cNvSpPr>
            <a:spLocks noGrp="1"/>
          </p:cNvSpPr>
          <p:nvPr>
            <p:ph type="body" sz="quarter" idx="13"/>
          </p:nvPr>
        </p:nvSpPr>
        <p:spPr/>
        <p:txBody>
          <a:bodyPr/>
          <a:lstStyle/>
          <a:p>
            <a:r>
              <a:rPr lang="de-DE" dirty="0"/>
              <a:t>Umgang mit Großveranstaltungen</a:t>
            </a:r>
          </a:p>
        </p:txBody>
      </p:sp>
      <p:sp>
        <p:nvSpPr>
          <p:cNvPr id="5" name="Inhaltsplatzhalter 4"/>
          <p:cNvSpPr>
            <a:spLocks noGrp="1"/>
          </p:cNvSpPr>
          <p:nvPr>
            <p:ph idx="15"/>
          </p:nvPr>
        </p:nvSpPr>
        <p:spPr/>
        <p:txBody>
          <a:bodyPr>
            <a:noAutofit/>
          </a:bodyPr>
          <a:lstStyle/>
          <a:p>
            <a:r>
              <a:rPr lang="de-DE" sz="1400" dirty="0"/>
              <a:t>Die Entscheidung über die Durchführung von Betriebsversammlungen obliegt dem Betriebsrat</a:t>
            </a:r>
            <a:r>
              <a:rPr lang="de-DE" sz="1400" dirty="0" smtClean="0"/>
              <a:t>.</a:t>
            </a:r>
          </a:p>
          <a:p>
            <a:r>
              <a:rPr lang="de-DE" sz="1400" dirty="0" smtClean="0">
                <a:solidFill>
                  <a:schemeClr val="tx1"/>
                </a:solidFill>
              </a:rPr>
              <a:t>Aufgrund der aktuellen Empfehlungen des Bundesgesundheitsministeriums und des Robert-Koch-Instituts sollten Betriebsversammlungen </a:t>
            </a:r>
            <a:r>
              <a:rPr lang="de-DE" sz="1400" b="1" dirty="0" smtClean="0">
                <a:solidFill>
                  <a:schemeClr val="tx1"/>
                </a:solidFill>
              </a:rPr>
              <a:t>generell verschoben </a:t>
            </a:r>
            <a:r>
              <a:rPr lang="de-DE" sz="1400" dirty="0" smtClean="0">
                <a:solidFill>
                  <a:schemeClr val="tx1"/>
                </a:solidFill>
              </a:rPr>
              <a:t>werden. Zu den Handlungsempfehlungen des RKI:</a:t>
            </a:r>
            <a:endParaRPr lang="de-DE" sz="1400" dirty="0">
              <a:solidFill>
                <a:schemeClr val="tx1"/>
              </a:solidFill>
            </a:endParaRPr>
          </a:p>
          <a:p>
            <a:r>
              <a:rPr lang="de-DE" sz="1400" dirty="0" smtClean="0">
                <a:solidFill>
                  <a:srgbClr val="FF0000"/>
                </a:solidFill>
                <a:hlinkClick r:id="rId3"/>
              </a:rPr>
              <a:t>https</a:t>
            </a:r>
            <a:r>
              <a:rPr lang="de-DE" sz="1400" dirty="0">
                <a:solidFill>
                  <a:srgbClr val="FF0000"/>
                </a:solidFill>
                <a:hlinkClick r:id="rId3"/>
              </a:rPr>
              <a:t>://www.rki.de/DE/Content/InfAZ/N/Neuartiges_Coronavirus/Risiko_Grossveranstaltungen.pdf?__</a:t>
            </a:r>
            <a:r>
              <a:rPr lang="de-DE" sz="1400" dirty="0" smtClean="0">
                <a:solidFill>
                  <a:srgbClr val="FF0000"/>
                </a:solidFill>
                <a:hlinkClick r:id="rId3"/>
              </a:rPr>
              <a:t>blob=publicationFile</a:t>
            </a:r>
            <a:endParaRPr lang="de-DE" sz="1400" dirty="0" smtClean="0">
              <a:solidFill>
                <a:srgbClr val="FF0000"/>
              </a:solidFill>
            </a:endParaRPr>
          </a:p>
          <a:p>
            <a:r>
              <a:rPr lang="de-DE" sz="1400" dirty="0" smtClean="0"/>
              <a:t>Auch wenn der Betrieb mit Zustimmung des Betriebsrats wegen aufgetretener Infektionen oder wegen Lieferengpässen kurzarbeitet bzw. ganz stillgelegt ist, darf </a:t>
            </a:r>
            <a:r>
              <a:rPr lang="de-DE" sz="1400" b="1" dirty="0" smtClean="0">
                <a:solidFill>
                  <a:schemeClr val="tx1"/>
                </a:solidFill>
              </a:rPr>
              <a:t>zwar</a:t>
            </a:r>
            <a:r>
              <a:rPr lang="de-DE" sz="1400" dirty="0" smtClean="0"/>
              <a:t> eine Betriebsversammlung durchgeführt werden.</a:t>
            </a:r>
          </a:p>
          <a:p>
            <a:r>
              <a:rPr lang="de-DE" sz="1400" b="1" dirty="0" smtClean="0">
                <a:solidFill>
                  <a:schemeClr val="tx1"/>
                </a:solidFill>
              </a:rPr>
              <a:t>Wegen der Verschärfung der Gesamtsituation ist aktuell </a:t>
            </a:r>
            <a:r>
              <a:rPr lang="de-DE" sz="1400" dirty="0" smtClean="0"/>
              <a:t>aus Arbeitsschutz-gründen </a:t>
            </a:r>
            <a:r>
              <a:rPr lang="de-DE" sz="1400" b="1" dirty="0" smtClean="0">
                <a:solidFill>
                  <a:schemeClr val="tx1"/>
                </a:solidFill>
              </a:rPr>
              <a:t>jedenfalls die Verschiebung </a:t>
            </a:r>
            <a:r>
              <a:rPr lang="de-DE" sz="1400" dirty="0" smtClean="0"/>
              <a:t>einer </a:t>
            </a:r>
            <a:r>
              <a:rPr lang="de-DE" sz="1400" dirty="0"/>
              <a:t>Betriebsversammlung </a:t>
            </a:r>
            <a:r>
              <a:rPr lang="de-DE" sz="1400" b="1" dirty="0" smtClean="0">
                <a:solidFill>
                  <a:schemeClr val="tx1"/>
                </a:solidFill>
              </a:rPr>
              <a:t>geboten</a:t>
            </a:r>
            <a:r>
              <a:rPr lang="de-DE" sz="1400" dirty="0" smtClean="0"/>
              <a:t>. Im Zweifel ist </a:t>
            </a:r>
            <a:r>
              <a:rPr lang="de-DE" sz="1400" dirty="0"/>
              <a:t>die Abstimmung mit den örtlichen Gesundheitsbehörden zu empfehlen.</a:t>
            </a:r>
          </a:p>
          <a:p>
            <a:r>
              <a:rPr lang="de-DE" sz="1400" dirty="0"/>
              <a:t>Gemäß § 16 </a:t>
            </a:r>
            <a:r>
              <a:rPr lang="de-DE" sz="1400" dirty="0" smtClean="0"/>
              <a:t>IfSG </a:t>
            </a:r>
            <a:r>
              <a:rPr lang="de-DE" sz="1400" dirty="0"/>
              <a:t>ist die Gesundheitsbehörde berechtigt, allgemeine Maßnahmen zu treffen, um einer Verbreitung der Krankheit entgegenzuwirken. Dies kann auch die Absage </a:t>
            </a:r>
            <a:r>
              <a:rPr lang="de-DE" sz="1400" dirty="0" smtClean="0"/>
              <a:t>von </a:t>
            </a:r>
            <a:r>
              <a:rPr lang="de-DE" sz="1400" b="1" dirty="0" smtClean="0">
                <a:solidFill>
                  <a:schemeClr val="tx1"/>
                </a:solidFill>
              </a:rPr>
              <a:t>Veranstaltungen</a:t>
            </a:r>
            <a:r>
              <a:rPr lang="de-DE" sz="1400" dirty="0" smtClean="0"/>
              <a:t> </a:t>
            </a:r>
            <a:r>
              <a:rPr lang="de-DE" sz="1400" dirty="0"/>
              <a:t>sein</a:t>
            </a:r>
            <a:r>
              <a:rPr lang="de-DE" sz="1400" dirty="0" smtClean="0"/>
              <a:t>.</a:t>
            </a:r>
            <a:endParaRPr lang="de-DE" sz="1400" dirty="0"/>
          </a:p>
        </p:txBody>
      </p:sp>
    </p:spTree>
    <p:extLst>
      <p:ext uri="{BB962C8B-B14F-4D97-AF65-F5344CB8AC3E}">
        <p14:creationId xmlns:p14="http://schemas.microsoft.com/office/powerpoint/2010/main" val="4254993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platzhalter 2"/>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35964" r="35964"/>
          <a:stretch>
            <a:fillRect/>
          </a:stretch>
        </p:blipFill>
        <p:spPr/>
      </p:pic>
      <p:pic>
        <p:nvPicPr>
          <p:cNvPr id="10" name="Bildplatzhalter 9"/>
          <p:cNvPicPr>
            <a:picLocks noGrp="1" noChangeAspect="1"/>
          </p:cNvPicPr>
          <p:nvPr>
            <p:ph type="pic" sz="quarter" idx="16"/>
          </p:nvPr>
        </p:nvPicPr>
        <p:blipFill>
          <a:blip r:embed="rId3" cstate="print">
            <a:extLst>
              <a:ext uri="{28A0092B-C50C-407E-A947-70E740481C1C}">
                <a14:useLocalDpi xmlns:a14="http://schemas.microsoft.com/office/drawing/2010/main"/>
              </a:ext>
            </a:extLst>
          </a:blip>
          <a:srcRect l="52" r="52"/>
          <a:stretch>
            <a:fillRect/>
          </a:stretch>
        </p:blipFill>
        <p:spPr/>
      </p:pic>
      <p:sp>
        <p:nvSpPr>
          <p:cNvPr id="4" name="Titel 3"/>
          <p:cNvSpPr>
            <a:spLocks noGrp="1"/>
          </p:cNvSpPr>
          <p:nvPr>
            <p:ph type="title"/>
          </p:nvPr>
        </p:nvSpPr>
        <p:spPr/>
        <p:txBody>
          <a:bodyPr/>
          <a:lstStyle/>
          <a:p>
            <a:r>
              <a:rPr lang="de-DE" dirty="0"/>
              <a:t>Auslandstätigkeit</a:t>
            </a:r>
          </a:p>
        </p:txBody>
      </p:sp>
      <p:sp>
        <p:nvSpPr>
          <p:cNvPr id="5" name="Textplatzhalter 4"/>
          <p:cNvSpPr>
            <a:spLocks noGrp="1"/>
          </p:cNvSpPr>
          <p:nvPr>
            <p:ph type="body" sz="quarter" idx="13"/>
          </p:nvPr>
        </p:nvSpPr>
        <p:spPr/>
        <p:txBody>
          <a:bodyPr/>
          <a:lstStyle/>
          <a:p>
            <a:r>
              <a:rPr lang="de-DE" dirty="0"/>
              <a:t>Arbeitnehmerentsendung ins </a:t>
            </a:r>
            <a:r>
              <a:rPr lang="de-DE" dirty="0" smtClean="0"/>
              <a:t>Ausland</a:t>
            </a:r>
            <a:endParaRPr lang="de-DE" dirty="0"/>
          </a:p>
        </p:txBody>
      </p:sp>
      <p:sp>
        <p:nvSpPr>
          <p:cNvPr id="6" name="Inhaltsplatzhalter 5"/>
          <p:cNvSpPr>
            <a:spLocks noGrp="1"/>
          </p:cNvSpPr>
          <p:nvPr>
            <p:ph idx="14"/>
          </p:nvPr>
        </p:nvSpPr>
        <p:spPr/>
        <p:txBody>
          <a:bodyPr>
            <a:noAutofit/>
          </a:bodyPr>
          <a:lstStyle/>
          <a:p>
            <a:r>
              <a:rPr lang="de-DE" sz="1300" dirty="0"/>
              <a:t>In der Regel haben die Unternehmen bereits Maßnahmen ergriffen, um im Ausland entsendete Beschäftigte oder </a:t>
            </a:r>
            <a:r>
              <a:rPr lang="de-DE" sz="1300" dirty="0" err="1"/>
              <a:t>Expatriots</a:t>
            </a:r>
            <a:r>
              <a:rPr lang="de-DE" sz="1300" dirty="0"/>
              <a:t> aus Risikogebieten zurückzuholen. Teilweise wird für Rückkehrende Home Office angeordnet oder werden Arbeitsverbote ausgesprochen. Sämtliche Maßnahmen sind mitbestimmungspflichtig, soweit es sich nicht um Leitende Angestellte handelt.</a:t>
            </a:r>
          </a:p>
          <a:p>
            <a:r>
              <a:rPr lang="de-DE" sz="1300" dirty="0"/>
              <a:t>Vor Reisen in die Provinz HUBEI in CHINA wird durch das Auswärtige Amt gewarnt. </a:t>
            </a:r>
            <a:r>
              <a:rPr lang="de-DE" sz="1300" dirty="0" smtClean="0"/>
              <a:t>Aufgrund der zunehmenden Verbreitung von Covid-19 wird vor Reisen in zahlreiche Länder und Regionen abgeraten. </a:t>
            </a:r>
          </a:p>
          <a:p>
            <a:r>
              <a:rPr lang="de-DE" sz="1300" dirty="0" smtClean="0"/>
              <a:t>Bei Aufenthalt in einem der Länder / Regionen, vor denen gewarnt oder abgeraten wird, sollte in Anbetracht der zunehmenden </a:t>
            </a:r>
            <a:r>
              <a:rPr lang="de-DE" sz="1300" dirty="0"/>
              <a:t>Einschränkungen die vorübergehende bzw. vorzeitige Ausreise erwogen werden</a:t>
            </a:r>
            <a:r>
              <a:rPr lang="de-DE" sz="1300" dirty="0" smtClean="0"/>
              <a:t>.</a:t>
            </a:r>
          </a:p>
          <a:p>
            <a:endParaRPr lang="de-DE" sz="1300" dirty="0"/>
          </a:p>
        </p:txBody>
      </p:sp>
    </p:spTree>
    <p:extLst>
      <p:ext uri="{BB962C8B-B14F-4D97-AF65-F5344CB8AC3E}">
        <p14:creationId xmlns:p14="http://schemas.microsoft.com/office/powerpoint/2010/main" val="34816702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DE" sz="1400" dirty="0"/>
              <a:t>Nicht unbedingt notwendige Reisen </a:t>
            </a:r>
            <a:r>
              <a:rPr lang="de-DE" sz="1400" b="1" dirty="0" smtClean="0">
                <a:solidFill>
                  <a:schemeClr val="tx1"/>
                </a:solidFill>
              </a:rPr>
              <a:t>im In- und Ausland </a:t>
            </a:r>
            <a:r>
              <a:rPr lang="de-DE" sz="1400" dirty="0" smtClean="0"/>
              <a:t>sollen </a:t>
            </a:r>
            <a:r>
              <a:rPr lang="de-DE" sz="1400" dirty="0"/>
              <a:t>verschoben werden. </a:t>
            </a:r>
          </a:p>
          <a:p>
            <a:r>
              <a:rPr lang="de-DE" sz="1400" b="1" dirty="0" smtClean="0">
                <a:solidFill>
                  <a:schemeClr val="tx1"/>
                </a:solidFill>
              </a:rPr>
              <a:t>Bezüglich Auslandsreisen ist</a:t>
            </a:r>
            <a:r>
              <a:rPr lang="de-DE" sz="1400" dirty="0" smtClean="0">
                <a:solidFill>
                  <a:srgbClr val="FF0000"/>
                </a:solidFill>
              </a:rPr>
              <a:t> </a:t>
            </a:r>
            <a:r>
              <a:rPr lang="de-DE" sz="1400" dirty="0" smtClean="0"/>
              <a:t>den </a:t>
            </a:r>
            <a:r>
              <a:rPr lang="de-DE" sz="1400" dirty="0"/>
              <a:t>Empfehlungen des Auswärtigen Amtes </a:t>
            </a:r>
            <a:r>
              <a:rPr lang="de-DE" sz="1400" dirty="0" smtClean="0"/>
              <a:t>zu </a:t>
            </a:r>
            <a:r>
              <a:rPr lang="de-DE" sz="1400" dirty="0"/>
              <a:t>folgen</a:t>
            </a:r>
            <a:r>
              <a:rPr lang="de-DE" sz="1400" dirty="0" smtClean="0"/>
              <a:t>. Hierzu gibt die Internetseite des Auswärtigen Amtes </a:t>
            </a:r>
            <a:r>
              <a:rPr lang="de-DE" sz="1400" dirty="0"/>
              <a:t>aktuelle Hinweise: </a:t>
            </a:r>
            <a:endParaRPr lang="de-DE" sz="1400" dirty="0" smtClean="0"/>
          </a:p>
          <a:p>
            <a:pPr marL="1350" indent="0">
              <a:buNone/>
            </a:pPr>
            <a:r>
              <a:rPr lang="de-DE" sz="1400" dirty="0" smtClean="0"/>
              <a:t>       </a:t>
            </a:r>
            <a:r>
              <a:rPr lang="de-DE" sz="1400" dirty="0" smtClean="0">
                <a:hlinkClick r:id="rId2"/>
              </a:rPr>
              <a:t>https</a:t>
            </a:r>
            <a:r>
              <a:rPr lang="de-DE" sz="1400" dirty="0">
                <a:hlinkClick r:id="rId2"/>
              </a:rPr>
              <a:t>://www.auswaertiges-amt.de/de/ReiseUndSicherheit/10.2.8Reisewarnungen</a:t>
            </a:r>
            <a:endParaRPr lang="de-DE" sz="1400" dirty="0"/>
          </a:p>
          <a:p>
            <a:r>
              <a:rPr lang="de-DE" sz="1400" dirty="0"/>
              <a:t>Ein Arbeitnehmer kann sich weigern, eine vom Arbeitgeber angeordnete Reise in eine Region anzutreten, wenn eine Reisewarnung des Auswärtigen Amtes vorliegt. Eine solche Warnung berechtigt zur Ausübung des Zurückbehaltungsrechts nach § 273 Abs. 1 BGB. Wird von einer Reise nur „abgeraten“, muss der Arbeitnehmer </a:t>
            </a:r>
            <a:r>
              <a:rPr lang="de-DE" sz="1400" dirty="0" smtClean="0">
                <a:solidFill>
                  <a:schemeClr val="tx1"/>
                </a:solidFill>
              </a:rPr>
              <a:t>grundsätzlich</a:t>
            </a:r>
            <a:r>
              <a:rPr lang="de-DE" sz="1400" dirty="0" smtClean="0"/>
              <a:t> die </a:t>
            </a:r>
            <a:r>
              <a:rPr lang="de-DE" sz="1400" dirty="0"/>
              <a:t>Reise antreten, wenn sie angeordnet wird</a:t>
            </a:r>
            <a:r>
              <a:rPr lang="de-DE" sz="1400" dirty="0" smtClean="0"/>
              <a:t>. </a:t>
            </a:r>
          </a:p>
          <a:p>
            <a:r>
              <a:rPr lang="de-DE" sz="1400" b="1" dirty="0" smtClean="0">
                <a:solidFill>
                  <a:schemeClr val="tx1"/>
                </a:solidFill>
              </a:rPr>
              <a:t>Aufgrund der Verschärfung der Gesamtsituation dürften aktuell die meisten Reisen unzumutbar sein. Auf  jeden Fall unzumutbar sind Reisen für die Angehörigen einer Risikogruppe, etwa Arbeitnehmer mit chronischen oder Vorerkrankungen.</a:t>
            </a:r>
            <a:endParaRPr lang="de-DE" sz="1400" b="1" dirty="0">
              <a:solidFill>
                <a:schemeClr val="tx1"/>
              </a:solidFill>
            </a:endParaRPr>
          </a:p>
          <a:p>
            <a:r>
              <a:rPr lang="de-DE" sz="1400" dirty="0"/>
              <a:t>Der Betriebsrat sollte auf eine generelle Regelung </a:t>
            </a:r>
            <a:r>
              <a:rPr lang="de-DE" sz="1400" dirty="0" smtClean="0"/>
              <a:t>dringen. </a:t>
            </a:r>
            <a:endParaRPr lang="de-DE" sz="1400" dirty="0"/>
          </a:p>
        </p:txBody>
      </p:sp>
      <p:sp>
        <p:nvSpPr>
          <p:cNvPr id="3" name="Titel 2"/>
          <p:cNvSpPr>
            <a:spLocks noGrp="1"/>
          </p:cNvSpPr>
          <p:nvPr>
            <p:ph type="title"/>
          </p:nvPr>
        </p:nvSpPr>
        <p:spPr/>
        <p:txBody>
          <a:bodyPr/>
          <a:lstStyle/>
          <a:p>
            <a:r>
              <a:rPr lang="de-DE" dirty="0" smtClean="0"/>
              <a:t>Auslands-/Reisetätigkeit</a:t>
            </a:r>
            <a:endParaRPr lang="de-DE" dirty="0"/>
          </a:p>
        </p:txBody>
      </p:sp>
      <p:sp>
        <p:nvSpPr>
          <p:cNvPr id="4" name="Textplatzhalter 3"/>
          <p:cNvSpPr>
            <a:spLocks noGrp="1"/>
          </p:cNvSpPr>
          <p:nvPr>
            <p:ph type="body" sz="quarter" idx="13"/>
          </p:nvPr>
        </p:nvSpPr>
        <p:spPr/>
        <p:txBody>
          <a:bodyPr/>
          <a:lstStyle/>
          <a:p>
            <a:r>
              <a:rPr lang="de-DE" dirty="0"/>
              <a:t>Arbeitnehmerentsendung </a:t>
            </a:r>
            <a:r>
              <a:rPr lang="de-DE" dirty="0" smtClean="0"/>
              <a:t>/ </a:t>
            </a:r>
            <a:r>
              <a:rPr lang="de-DE" b="1" dirty="0" smtClean="0">
                <a:solidFill>
                  <a:schemeClr val="tx1"/>
                </a:solidFill>
              </a:rPr>
              <a:t>Dienstreisen</a:t>
            </a:r>
            <a:endParaRPr lang="de-DE" b="1" dirty="0">
              <a:solidFill>
                <a:schemeClr val="tx1"/>
              </a:solidFill>
            </a:endParaRPr>
          </a:p>
        </p:txBody>
      </p:sp>
    </p:spTree>
    <p:extLst>
      <p:ext uri="{BB962C8B-B14F-4D97-AF65-F5344CB8AC3E}">
        <p14:creationId xmlns:p14="http://schemas.microsoft.com/office/powerpoint/2010/main" val="29712410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platzhalter 8"/>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t="3736" b="3736"/>
          <a:stretch>
            <a:fillRect/>
          </a:stretch>
        </p:blipFill>
        <p:spPr/>
      </p:pic>
      <p:sp>
        <p:nvSpPr>
          <p:cNvPr id="3" name="Titel 2"/>
          <p:cNvSpPr>
            <a:spLocks noGrp="1"/>
          </p:cNvSpPr>
          <p:nvPr>
            <p:ph type="title"/>
          </p:nvPr>
        </p:nvSpPr>
        <p:spPr/>
        <p:txBody>
          <a:bodyPr/>
          <a:lstStyle/>
          <a:p>
            <a:r>
              <a:rPr lang="de-DE" dirty="0"/>
              <a:t>Staatliche Unterstützungsangebote</a:t>
            </a:r>
            <a:br>
              <a:rPr lang="de-DE" dirty="0"/>
            </a:br>
            <a:endParaRPr lang="de-DE" dirty="0"/>
          </a:p>
        </p:txBody>
      </p:sp>
      <p:sp>
        <p:nvSpPr>
          <p:cNvPr id="7" name="Textplatzhalter 3"/>
          <p:cNvSpPr>
            <a:spLocks noGrp="1"/>
          </p:cNvSpPr>
          <p:nvPr>
            <p:ph type="body" sz="quarter" idx="13"/>
          </p:nvPr>
        </p:nvSpPr>
        <p:spPr/>
        <p:txBody>
          <a:bodyPr/>
          <a:lstStyle/>
          <a:p>
            <a:r>
              <a:rPr lang="de-DE" dirty="0" smtClean="0"/>
              <a:t>Zur Vermeidung von Liquiditätskrisen und Insolvenzen</a:t>
            </a:r>
            <a:endParaRPr lang="de-DE" dirty="0"/>
          </a:p>
        </p:txBody>
      </p:sp>
      <p:sp>
        <p:nvSpPr>
          <p:cNvPr id="4" name="Inhaltsplatzhalter 3"/>
          <p:cNvSpPr>
            <a:spLocks noGrp="1"/>
          </p:cNvSpPr>
          <p:nvPr>
            <p:ph idx="15"/>
          </p:nvPr>
        </p:nvSpPr>
        <p:spPr/>
        <p:txBody>
          <a:bodyPr>
            <a:noAutofit/>
          </a:bodyPr>
          <a:lstStyle/>
          <a:p>
            <a:r>
              <a:rPr lang="de-DE" sz="1300" dirty="0"/>
              <a:t>Durch die wirtschaftlichen Folgen der Corona-Pandemie wird der Bedarf an zusätzlicher Liquidität stark steigen. Die Bundesregierung hat ein Maßnahmenbündel auf den Weg gebracht. Ziel ist es, Unternehmen die erforderliche Liquidität zur Verfügung zu stellen. Wir empfehlen in Aufsichtsräten und Wirtschaftsausschüssen, die Frage der Liquiditätsversorgung aufzuwerfen. Liquidität geht vor Profitabilität.</a:t>
            </a:r>
          </a:p>
          <a:p>
            <a:r>
              <a:rPr lang="de-DE" sz="1300" dirty="0"/>
              <a:t>Um die Liquidität der Unternehmen schnell zu verbessern, können Steuerzahlungen gestundet werden.</a:t>
            </a:r>
          </a:p>
          <a:p>
            <a:r>
              <a:rPr lang="de-DE" sz="1300" dirty="0"/>
              <a:t>Unternehmen erhalten erleichterten Zugang zu zinsgünstigen Krediten. Die Bedingungen für KfW-Unternehmerkredite und ERP-Gründerkredite werden gelockert. </a:t>
            </a:r>
          </a:p>
          <a:p>
            <a:r>
              <a:rPr lang="de-DE" sz="1300" dirty="0"/>
              <a:t>Durch Risikoübernahmen in Höhe bis zu 80% für Betriebsmittelkredite wird die Bereitschaft der Hausbanken für eine Kreditvergabe angeregt.</a:t>
            </a:r>
          </a:p>
          <a:p>
            <a:r>
              <a:rPr lang="de-DE" sz="1300" dirty="0"/>
              <a:t>Auf der Website des Bundesministerium für Wirtschaft und Energie werden neben der Bereitstellung einer „Corona-Hotline“  aktualisiert Informations- und Unterstützungsangebote aufgelistet und erläutert</a:t>
            </a:r>
          </a:p>
          <a:p>
            <a:r>
              <a:rPr lang="de-DE" sz="1300" dirty="0"/>
              <a:t>https://</a:t>
            </a:r>
            <a:r>
              <a:rPr lang="de-DE" sz="1300" dirty="0" smtClean="0"/>
              <a:t>www.bmwi.de/Redaktion/DE/Artikel/Wirtschaft/altmaier-zu-coronavirus-stehen-im-engen-kontakt-mit-der-wirtschaft.html</a:t>
            </a:r>
            <a:endParaRPr lang="de-DE" sz="1300" dirty="0"/>
          </a:p>
        </p:txBody>
      </p:sp>
    </p:spTree>
    <p:extLst>
      <p:ext uri="{BB962C8B-B14F-4D97-AF65-F5344CB8AC3E}">
        <p14:creationId xmlns:p14="http://schemas.microsoft.com/office/powerpoint/2010/main" val="2225414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284481" y="3444240"/>
            <a:ext cx="2560320" cy="923330"/>
          </a:xfrm>
          <a:prstGeom prst="rect">
            <a:avLst/>
          </a:prstGeom>
          <a:noFill/>
        </p:spPr>
        <p:txBody>
          <a:bodyPr wrap="square" rtlCol="0">
            <a:spAutoFit/>
          </a:bodyPr>
          <a:lstStyle/>
          <a:p>
            <a:r>
              <a:rPr lang="de-DE" b="1" dirty="0" smtClean="0">
                <a:solidFill>
                  <a:schemeClr val="bg1"/>
                </a:solidFill>
              </a:rPr>
              <a:t>Hinweis:</a:t>
            </a:r>
          </a:p>
          <a:p>
            <a:r>
              <a:rPr lang="de-DE" b="1" dirty="0" smtClean="0">
                <a:solidFill>
                  <a:schemeClr val="bg1"/>
                </a:solidFill>
              </a:rPr>
              <a:t>Die Präsentation wird aufgrund der sich verändernden Situation aktualisiert. </a:t>
            </a:r>
          </a:p>
        </p:txBody>
      </p:sp>
    </p:spTree>
    <p:extLst>
      <p:ext uri="{BB962C8B-B14F-4D97-AF65-F5344CB8AC3E}">
        <p14:creationId xmlns:p14="http://schemas.microsoft.com/office/powerpoint/2010/main" val="8865315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a:themeElements>
    <a:clrScheme name="IGM CD - jm">
      <a:dk1>
        <a:srgbClr val="060606"/>
      </a:dk1>
      <a:lt1>
        <a:srgbClr val="FFFFFF"/>
      </a:lt1>
      <a:dk2>
        <a:srgbClr val="3C3C3C"/>
      </a:dk2>
      <a:lt2>
        <a:srgbClr val="DADADA"/>
      </a:lt2>
      <a:accent1>
        <a:srgbClr val="882A30"/>
      </a:accent1>
      <a:accent2>
        <a:srgbClr val="EAB500"/>
      </a:accent2>
      <a:accent3>
        <a:srgbClr val="2F80AB"/>
      </a:accent3>
      <a:accent4>
        <a:srgbClr val="5B9945"/>
      </a:accent4>
      <a:accent5>
        <a:srgbClr val="E3051B"/>
      </a:accent5>
      <a:accent6>
        <a:srgbClr val="646464"/>
      </a:accent6>
      <a:hlink>
        <a:srgbClr val="2F80AB"/>
      </a:hlink>
      <a:folHlink>
        <a:srgbClr val="DADADA"/>
      </a:folHlink>
    </a:clrScheme>
    <a:fontScheme name="IG Metall Schriften">
      <a:majorFont>
        <a:latin typeface="Meta Head IGM Cond Black"/>
        <a:ea typeface=""/>
        <a:cs typeface=""/>
      </a:majorFont>
      <a:minorFont>
        <a:latin typeface="Meta IG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2" id="{3E6DA150-33F4-9041-86E3-32223AC9E950}" vid="{F4968D8E-2ED4-024D-851A-578515E88C09}"/>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2057</Words>
  <Application>Microsoft Office PowerPoint</Application>
  <PresentationFormat>Bildschirmpräsentation (16:9)</PresentationFormat>
  <Paragraphs>117</Paragraphs>
  <Slides>17</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17</vt:i4>
      </vt:variant>
    </vt:vector>
  </HeadingPairs>
  <TitlesOfParts>
    <vt:vector size="22" baseType="lpstr">
      <vt:lpstr>Meta Head IGM Cond Black</vt:lpstr>
      <vt:lpstr>Meta IGM</vt:lpstr>
      <vt:lpstr>Meta Head IGM Cond Light</vt:lpstr>
      <vt:lpstr>Arial</vt:lpstr>
      <vt:lpstr>Office</vt:lpstr>
      <vt:lpstr>Corona Virus Mit Mitbestimmung Gefährdungen Bekämpfen und den Gesundheitsschutz stärken</vt:lpstr>
      <vt:lpstr>Das Corona Virus </vt:lpstr>
      <vt:lpstr>Grundsätzliches</vt:lpstr>
      <vt:lpstr>Umgang mit Krankmeldungen</vt:lpstr>
      <vt:lpstr>Umgang mit Krankmeldungen</vt:lpstr>
      <vt:lpstr>Arbeitsausfall</vt:lpstr>
      <vt:lpstr>Arbeitsausfall</vt:lpstr>
      <vt:lpstr>Arbeitsausfall</vt:lpstr>
      <vt:lpstr>Arbeitsausfall</vt:lpstr>
      <vt:lpstr>Arbeitsausfall</vt:lpstr>
      <vt:lpstr>Beschlüsse des Betriebsrats</vt:lpstr>
      <vt:lpstr>Beschlüsse des Betriebsrats</vt:lpstr>
      <vt:lpstr>Betriebsversammlungen</vt:lpstr>
      <vt:lpstr>Auslandstätigkeit</vt:lpstr>
      <vt:lpstr>Auslands-/Reisetätigkeit</vt:lpstr>
      <vt:lpstr>Staatliche Unterstützungsangebote </vt:lpstr>
      <vt:lpstr>PowerPoint-Präsentation</vt:lpstr>
    </vt:vector>
  </TitlesOfParts>
  <Company>IG Metall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Minten, Jonas</dc:creator>
  <cp:lastModifiedBy>Wacker, Rainer</cp:lastModifiedBy>
  <cp:revision>93</cp:revision>
  <cp:lastPrinted>2020-03-13T07:59:02Z</cp:lastPrinted>
  <dcterms:created xsi:type="dcterms:W3CDTF">2020-02-05T11:48:27Z</dcterms:created>
  <dcterms:modified xsi:type="dcterms:W3CDTF">2020-03-16T10:42:28Z</dcterms:modified>
</cp:coreProperties>
</file>