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21"/>
  </p:notesMasterIdLst>
  <p:handoutMasterIdLst>
    <p:handoutMasterId r:id="rId22"/>
  </p:handoutMasterIdLst>
  <p:sldIdLst>
    <p:sldId id="267" r:id="rId2"/>
    <p:sldId id="282" r:id="rId3"/>
    <p:sldId id="257" r:id="rId4"/>
    <p:sldId id="296" r:id="rId5"/>
    <p:sldId id="258" r:id="rId6"/>
    <p:sldId id="303" r:id="rId7"/>
    <p:sldId id="279" r:id="rId8"/>
    <p:sldId id="283" r:id="rId9"/>
    <p:sldId id="284" r:id="rId10"/>
    <p:sldId id="285" r:id="rId11"/>
    <p:sldId id="297" r:id="rId12"/>
    <p:sldId id="301" r:id="rId13"/>
    <p:sldId id="304" r:id="rId14"/>
    <p:sldId id="292" r:id="rId15"/>
    <p:sldId id="275" r:id="rId16"/>
    <p:sldId id="299" r:id="rId17"/>
    <p:sldId id="291" r:id="rId18"/>
    <p:sldId id="305" r:id="rId19"/>
    <p:sldId id="264" r:id="rId20"/>
  </p:sldIdLst>
  <p:sldSz cx="9144000" cy="5143500" type="screen16x9"/>
  <p:notesSz cx="6797675" cy="9926638"/>
  <p:embeddedFontLst>
    <p:embeddedFont>
      <p:font typeface="Meta Head IGM Cond Black" panose="02000A06040000020004" pitchFamily="2" charset="0"/>
      <p:bold r:id="rId23"/>
    </p:embeddedFont>
    <p:embeddedFont>
      <p:font typeface="Meta IGM" panose="02000503040000020004" pitchFamily="2" charset="0"/>
      <p:regular r:id="rId24"/>
      <p:bold r:id="rId25"/>
      <p:italic r:id="rId26"/>
      <p:boldItalic r:id="rId27"/>
    </p:embeddedFont>
    <p:embeddedFont>
      <p:font typeface="Meta Head IGM Cond Light" panose="02000506030000020004" pitchFamily="2" charset="0"/>
      <p:regular r:id="rId28"/>
    </p:embeddedFont>
  </p:embeddedFontLst>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nten, Jonas" initials="MJ" lastIdx="2" clrIdx="0">
    <p:extLst>
      <p:ext uri="{19B8F6BF-5375-455C-9EA6-DF929625EA0E}">
        <p15:presenceInfo xmlns:p15="http://schemas.microsoft.com/office/powerpoint/2012/main" userId="S-1-5-21-1681774397-3292891888-1623808579-50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51B"/>
    <a:srgbClr val="3C3C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25" autoAdjust="0"/>
    <p:restoredTop sz="90328" autoAdjust="0"/>
  </p:normalViewPr>
  <p:slideViewPr>
    <p:cSldViewPr snapToGrid="0" snapToObjects="1" showGuides="1">
      <p:cViewPr varScale="1">
        <p:scale>
          <a:sx n="74" d="100"/>
          <a:sy n="74" d="100"/>
        </p:scale>
        <p:origin x="696" y="66"/>
      </p:cViewPr>
      <p:guideLst>
        <p:guide orient="horz" pos="1620"/>
        <p:guide pos="2880"/>
      </p:guideLst>
    </p:cSldViewPr>
  </p:slideViewPr>
  <p:notesTextViewPr>
    <p:cViewPr>
      <p:scale>
        <a:sx n="3" d="2"/>
        <a:sy n="3" d="2"/>
      </p:scale>
      <p:origin x="0" y="0"/>
    </p:cViewPr>
  </p:notesTextViewPr>
  <p:notesViewPr>
    <p:cSldViewPr snapToGrid="0" snapToObjects="1">
      <p:cViewPr varScale="1">
        <p:scale>
          <a:sx n="117" d="100"/>
          <a:sy n="117" d="100"/>
        </p:scale>
        <p:origin x="299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68492C6-ED8A-564E-B3D1-6FC36A6D94CE}"/>
              </a:ext>
            </a:extLst>
          </p:cNvPr>
          <p:cNvSpPr>
            <a:spLocks noGrp="1"/>
          </p:cNvSpPr>
          <p:nvPr>
            <p:ph type="hdr" sz="quarter"/>
          </p:nvPr>
        </p:nvSpPr>
        <p:spPr>
          <a:xfrm>
            <a:off x="1" y="0"/>
            <a:ext cx="2945659" cy="498056"/>
          </a:xfrm>
          <a:prstGeom prst="rect">
            <a:avLst/>
          </a:prstGeom>
        </p:spPr>
        <p:txBody>
          <a:bodyPr vert="horz" lIns="180000" tIns="180000" rIns="180000" bIns="180000" rtlCol="0"/>
          <a:lstStyle>
            <a:lvl1pPr algn="l">
              <a:defRPr sz="1200"/>
            </a:lvl1pPr>
          </a:lstStyle>
          <a:p>
            <a:endParaRPr lang="de-DE" sz="1000" dirty="0">
              <a:latin typeface="Meta IGM" panose="02000503040000020004" pitchFamily="2" charset="0"/>
            </a:endParaRPr>
          </a:p>
        </p:txBody>
      </p:sp>
      <p:sp>
        <p:nvSpPr>
          <p:cNvPr id="3" name="Datumsplatzhalter 2">
            <a:extLst>
              <a:ext uri="{FF2B5EF4-FFF2-40B4-BE49-F238E27FC236}">
                <a16:creationId xmlns:a16="http://schemas.microsoft.com/office/drawing/2014/main" id="{8DC568E1-C914-E044-B5DC-41DA91055CA8}"/>
              </a:ext>
            </a:extLst>
          </p:cNvPr>
          <p:cNvSpPr>
            <a:spLocks noGrp="1"/>
          </p:cNvSpPr>
          <p:nvPr>
            <p:ph type="dt" sz="quarter" idx="1"/>
          </p:nvPr>
        </p:nvSpPr>
        <p:spPr>
          <a:xfrm>
            <a:off x="3850444" y="0"/>
            <a:ext cx="2945659" cy="498056"/>
          </a:xfrm>
          <a:prstGeom prst="rect">
            <a:avLst/>
          </a:prstGeom>
        </p:spPr>
        <p:txBody>
          <a:bodyPr vert="horz" lIns="180000" tIns="180000" rIns="180000" bIns="180000" rtlCol="0"/>
          <a:lstStyle>
            <a:lvl1pPr algn="r">
              <a:defRPr sz="1200"/>
            </a:lvl1pPr>
          </a:lstStyle>
          <a:p>
            <a:fld id="{D893A924-A15F-FB45-9450-A978DD7F2A70}" type="datetimeFigureOut">
              <a:rPr lang="de-DE" sz="1000" smtClean="0">
                <a:latin typeface="Meta IGM" panose="02000503040000020004" pitchFamily="2" charset="0"/>
              </a:rPr>
              <a:t>07.05.2020</a:t>
            </a:fld>
            <a:endParaRPr lang="de-DE" sz="1000" dirty="0">
              <a:latin typeface="Meta IGM" panose="02000503040000020004" pitchFamily="2" charset="0"/>
            </a:endParaRPr>
          </a:p>
        </p:txBody>
      </p:sp>
      <p:sp>
        <p:nvSpPr>
          <p:cNvPr id="4" name="Fußzeilenplatzhalter 3">
            <a:extLst>
              <a:ext uri="{FF2B5EF4-FFF2-40B4-BE49-F238E27FC236}">
                <a16:creationId xmlns:a16="http://schemas.microsoft.com/office/drawing/2014/main" id="{3951DF70-631C-BE4E-95FD-56CEFF6C4B0E}"/>
              </a:ext>
            </a:extLst>
          </p:cNvPr>
          <p:cNvSpPr>
            <a:spLocks noGrp="1"/>
          </p:cNvSpPr>
          <p:nvPr>
            <p:ph type="ftr" sz="quarter" idx="2"/>
          </p:nvPr>
        </p:nvSpPr>
        <p:spPr>
          <a:xfrm>
            <a:off x="1" y="9428584"/>
            <a:ext cx="2945659" cy="498055"/>
          </a:xfrm>
          <a:prstGeom prst="rect">
            <a:avLst/>
          </a:prstGeom>
        </p:spPr>
        <p:txBody>
          <a:bodyPr vert="horz" lIns="180000" tIns="180000" rIns="180000" bIns="180000" rtlCol="0" anchor="b"/>
          <a:lstStyle>
            <a:lvl1pPr algn="l">
              <a:defRPr sz="1200"/>
            </a:lvl1pPr>
          </a:lstStyle>
          <a:p>
            <a:endParaRPr lang="de-DE" sz="1000">
              <a:latin typeface="Meta IGM" panose="02000503040000020004" pitchFamily="2" charset="0"/>
            </a:endParaRPr>
          </a:p>
        </p:txBody>
      </p:sp>
      <p:sp>
        <p:nvSpPr>
          <p:cNvPr id="5" name="Foliennummernplatzhalter 4">
            <a:extLst>
              <a:ext uri="{FF2B5EF4-FFF2-40B4-BE49-F238E27FC236}">
                <a16:creationId xmlns:a16="http://schemas.microsoft.com/office/drawing/2014/main" id="{F1822CB3-F0D6-5A45-9129-191C5695EAB4}"/>
              </a:ext>
            </a:extLst>
          </p:cNvPr>
          <p:cNvSpPr>
            <a:spLocks noGrp="1"/>
          </p:cNvSpPr>
          <p:nvPr>
            <p:ph type="sldNum" sz="quarter" idx="3"/>
          </p:nvPr>
        </p:nvSpPr>
        <p:spPr>
          <a:xfrm>
            <a:off x="3850444" y="9428584"/>
            <a:ext cx="2945659" cy="498055"/>
          </a:xfrm>
          <a:prstGeom prst="rect">
            <a:avLst/>
          </a:prstGeom>
        </p:spPr>
        <p:txBody>
          <a:bodyPr vert="horz" lIns="180000" tIns="180000" rIns="180000" bIns="180000" rtlCol="0" anchor="b"/>
          <a:lstStyle>
            <a:lvl1pPr algn="r">
              <a:defRPr sz="1200"/>
            </a:lvl1pPr>
          </a:lstStyle>
          <a:p>
            <a:fld id="{53B84A8F-D800-3D49-A16E-28CD7380C913}" type="slidenum">
              <a:rPr lang="de-DE" sz="1000" smtClean="0">
                <a:latin typeface="Meta IGM" panose="02000503040000020004" pitchFamily="2" charset="0"/>
              </a:rPr>
              <a:t>‹Nr.›</a:t>
            </a:fld>
            <a:endParaRPr lang="de-DE" sz="1000">
              <a:latin typeface="Meta IGM" panose="02000503040000020004" pitchFamily="2" charset="0"/>
            </a:endParaRPr>
          </a:p>
        </p:txBody>
      </p:sp>
    </p:spTree>
    <p:extLst>
      <p:ext uri="{BB962C8B-B14F-4D97-AF65-F5344CB8AC3E}">
        <p14:creationId xmlns:p14="http://schemas.microsoft.com/office/powerpoint/2010/main" val="4183492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8056"/>
          </a:xfrm>
          <a:prstGeom prst="rect">
            <a:avLst/>
          </a:prstGeom>
        </p:spPr>
        <p:txBody>
          <a:bodyPr vert="horz" lIns="180000" tIns="180000" rIns="180000" bIns="180000" rtlCol="0"/>
          <a:lstStyle>
            <a:lvl1pPr algn="l">
              <a:defRPr sz="1000" b="0" i="0">
                <a:latin typeface="Meta IGM" panose="02000503040000020004" pitchFamily="2" charset="0"/>
              </a:defRPr>
            </a:lvl1pPr>
          </a:lstStyle>
          <a:p>
            <a:endParaRPr lang="de-DE" dirty="0"/>
          </a:p>
        </p:txBody>
      </p:sp>
      <p:sp>
        <p:nvSpPr>
          <p:cNvPr id="3" name="Datumsplatzhalter 2"/>
          <p:cNvSpPr>
            <a:spLocks noGrp="1"/>
          </p:cNvSpPr>
          <p:nvPr>
            <p:ph type="dt" idx="1"/>
          </p:nvPr>
        </p:nvSpPr>
        <p:spPr>
          <a:xfrm>
            <a:off x="3850444" y="0"/>
            <a:ext cx="2945659" cy="498056"/>
          </a:xfrm>
          <a:prstGeom prst="rect">
            <a:avLst/>
          </a:prstGeom>
        </p:spPr>
        <p:txBody>
          <a:bodyPr vert="horz" lIns="180000" tIns="180000" rIns="180000" bIns="180000" rtlCol="0"/>
          <a:lstStyle>
            <a:lvl1pPr algn="r">
              <a:defRPr sz="1000" b="0" i="0">
                <a:latin typeface="Meta IGM" panose="02000503040000020004" pitchFamily="2" charset="0"/>
              </a:defRPr>
            </a:lvl1pPr>
          </a:lstStyle>
          <a:p>
            <a:fld id="{16B77BA6-83BE-5742-8C0B-6F675812BA19}" type="datetimeFigureOut">
              <a:rPr lang="de-DE" smtClean="0"/>
              <a:pPr/>
              <a:t>07.05.2020</a:t>
            </a:fld>
            <a:endParaRPr lang="de-DE" dirty="0"/>
          </a:p>
        </p:txBody>
      </p:sp>
      <p:sp>
        <p:nvSpPr>
          <p:cNvPr id="4" name="Folienbildplatzhalt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1" y="9428584"/>
            <a:ext cx="2945659" cy="498055"/>
          </a:xfrm>
          <a:prstGeom prst="rect">
            <a:avLst/>
          </a:prstGeom>
        </p:spPr>
        <p:txBody>
          <a:bodyPr vert="horz" lIns="180000" tIns="180000" rIns="180000" bIns="180000" rtlCol="0" anchor="b"/>
          <a:lstStyle>
            <a:lvl1pPr algn="l">
              <a:defRPr sz="1000" b="0" i="0">
                <a:latin typeface="Meta IGM" panose="02000503040000020004" pitchFamily="2" charset="0"/>
              </a:defRPr>
            </a:lvl1pPr>
          </a:lstStyle>
          <a:p>
            <a:endParaRPr lang="de-DE" dirty="0"/>
          </a:p>
        </p:txBody>
      </p:sp>
      <p:sp>
        <p:nvSpPr>
          <p:cNvPr id="7" name="Foliennummernplatzhalter 6"/>
          <p:cNvSpPr>
            <a:spLocks noGrp="1"/>
          </p:cNvSpPr>
          <p:nvPr>
            <p:ph type="sldNum" sz="quarter" idx="5"/>
          </p:nvPr>
        </p:nvSpPr>
        <p:spPr>
          <a:xfrm>
            <a:off x="3850444" y="9428584"/>
            <a:ext cx="2945659" cy="498055"/>
          </a:xfrm>
          <a:prstGeom prst="rect">
            <a:avLst/>
          </a:prstGeom>
        </p:spPr>
        <p:txBody>
          <a:bodyPr vert="horz" lIns="180000" tIns="180000" rIns="180000" bIns="180000" rtlCol="0" anchor="b"/>
          <a:lstStyle>
            <a:lvl1pPr algn="r">
              <a:defRPr sz="1000" b="0" i="0">
                <a:latin typeface="Meta IGM" panose="02000503040000020004" pitchFamily="2" charset="0"/>
              </a:defRPr>
            </a:lvl1pPr>
          </a:lstStyle>
          <a:p>
            <a:fld id="{AD868B3C-6C54-1D41-B938-33F4013C078E}" type="slidenum">
              <a:rPr lang="de-DE" smtClean="0"/>
              <a:pPr/>
              <a:t>‹Nr.›</a:t>
            </a:fld>
            <a:endParaRPr lang="de-DE" dirty="0"/>
          </a:p>
        </p:txBody>
      </p:sp>
    </p:spTree>
    <p:extLst>
      <p:ext uri="{BB962C8B-B14F-4D97-AF65-F5344CB8AC3E}">
        <p14:creationId xmlns:p14="http://schemas.microsoft.com/office/powerpoint/2010/main" val="299219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eta IGM" panose="02000503040000020004" pitchFamily="2"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D868B3C-6C54-1D41-B938-33F4013C078E}" type="slidenum">
              <a:rPr lang="de-DE" smtClean="0"/>
              <a:pPr/>
              <a:t>5</a:t>
            </a:fld>
            <a:endParaRPr lang="de-DE" dirty="0"/>
          </a:p>
        </p:txBody>
      </p:sp>
    </p:spTree>
    <p:extLst>
      <p:ext uri="{BB962C8B-B14F-4D97-AF65-F5344CB8AC3E}">
        <p14:creationId xmlns:p14="http://schemas.microsoft.com/office/powerpoint/2010/main" val="90737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D868B3C-6C54-1D41-B938-33F4013C078E}" type="slidenum">
              <a:rPr lang="de-DE" smtClean="0"/>
              <a:pPr/>
              <a:t>16</a:t>
            </a:fld>
            <a:endParaRPr lang="de-DE" dirty="0"/>
          </a:p>
        </p:txBody>
      </p:sp>
    </p:spTree>
    <p:extLst>
      <p:ext uri="{BB962C8B-B14F-4D97-AF65-F5344CB8AC3E}">
        <p14:creationId xmlns:p14="http://schemas.microsoft.com/office/powerpoint/2010/main" val="1021341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250825" y="1080000"/>
            <a:ext cx="8642349"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Tree>
    <p:extLst>
      <p:ext uri="{BB962C8B-B14F-4D97-AF65-F5344CB8AC3E}">
        <p14:creationId xmlns:p14="http://schemas.microsoft.com/office/powerpoint/2010/main" val="3995401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250825" y="1080000"/>
            <a:ext cx="8642349" cy="2676365"/>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6" name="Content Placeholder 2"/>
          <p:cNvSpPr>
            <a:spLocks noGrp="1"/>
          </p:cNvSpPr>
          <p:nvPr>
            <p:ph idx="14"/>
          </p:nvPr>
        </p:nvSpPr>
        <p:spPr>
          <a:xfrm>
            <a:off x="250827" y="3881430"/>
            <a:ext cx="8642349" cy="71631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12437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2 Inhalt_2">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
          </p:nvPr>
        </p:nvSpPr>
        <p:spPr>
          <a:xfrm>
            <a:off x="250825" y="1921382"/>
            <a:ext cx="8642349"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3" name="Content Placeholder 2"/>
          <p:cNvSpPr>
            <a:spLocks noGrp="1"/>
          </p:cNvSpPr>
          <p:nvPr>
            <p:ph idx="14"/>
          </p:nvPr>
        </p:nvSpPr>
        <p:spPr>
          <a:xfrm>
            <a:off x="250824" y="1083683"/>
            <a:ext cx="8642349" cy="71631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137107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2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Content Placeholder 2"/>
          <p:cNvSpPr>
            <a:spLocks noGrp="1"/>
          </p:cNvSpPr>
          <p:nvPr>
            <p:ph idx="1"/>
          </p:nvPr>
        </p:nvSpPr>
        <p:spPr>
          <a:xfrm>
            <a:off x="4630775" y="1080000"/>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4"/>
          </p:nvPr>
        </p:nvSpPr>
        <p:spPr>
          <a:xfrm>
            <a:off x="250826" y="1080001"/>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61091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4 Inhalt">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Content Placeholder 2"/>
          <p:cNvSpPr>
            <a:spLocks noGrp="1"/>
          </p:cNvSpPr>
          <p:nvPr>
            <p:ph idx="1"/>
          </p:nvPr>
        </p:nvSpPr>
        <p:spPr>
          <a:xfrm>
            <a:off x="4635500"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1" name="Content Placeholder 2"/>
          <p:cNvSpPr>
            <a:spLocks noGrp="1"/>
          </p:cNvSpPr>
          <p:nvPr>
            <p:ph idx="15"/>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2" name="Content Placeholder 2"/>
          <p:cNvSpPr>
            <a:spLocks noGrp="1"/>
          </p:cNvSpPr>
          <p:nvPr>
            <p:ph idx="16"/>
          </p:nvPr>
        </p:nvSpPr>
        <p:spPr>
          <a:xfrm>
            <a:off x="4635501" y="1080001"/>
            <a:ext cx="4262400" cy="71999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13" name="Content Placeholder 2"/>
          <p:cNvSpPr>
            <a:spLocks noGrp="1"/>
          </p:cNvSpPr>
          <p:nvPr>
            <p:ph idx="17"/>
          </p:nvPr>
        </p:nvSpPr>
        <p:spPr>
          <a:xfrm>
            <a:off x="250827" y="1080001"/>
            <a:ext cx="4262400" cy="71999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637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und Bilder in Dreiecken">
    <p:spTree>
      <p:nvGrpSpPr>
        <p:cNvPr id="1" name=""/>
        <p:cNvGrpSpPr/>
        <p:nvPr/>
      </p:nvGrpSpPr>
      <p:grpSpPr>
        <a:xfrm>
          <a:off x="0" y="0"/>
          <a:ext cx="0" cy="0"/>
          <a:chOff x="0" y="0"/>
          <a:chExt cx="0" cy="0"/>
        </a:xfrm>
      </p:grpSpPr>
      <p:sp>
        <p:nvSpPr>
          <p:cNvPr id="4" name="Rechteck 3"/>
          <p:cNvSpPr/>
          <p:nvPr userDrawn="1"/>
        </p:nvSpPr>
        <p:spPr>
          <a:xfrm>
            <a:off x="6015789" y="4271211"/>
            <a:ext cx="2911643" cy="770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smtClean="0"/>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smtClean="0"/>
              <a:t>Bild durch Klicken auf Symbol hinzufügen</a:t>
            </a:r>
            <a:endParaRPr lang="de-DE" dirty="0"/>
          </a:p>
        </p:txBody>
      </p:sp>
      <p:pic>
        <p:nvPicPr>
          <p:cNvPr id="19" name="Grafik 18"/>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250569" y="3766384"/>
            <a:ext cx="3837574" cy="1419227"/>
          </a:xfrm>
          <a:prstGeom prst="rect">
            <a:avLst/>
          </a:prstGeom>
        </p:spPr>
      </p:pic>
      <p:sp>
        <p:nvSpPr>
          <p:cNvPr id="1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20"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21" name="Content Placeholder 2"/>
          <p:cNvSpPr>
            <a:spLocks noGrp="1"/>
          </p:cNvSpPr>
          <p:nvPr>
            <p:ph idx="14"/>
          </p:nvPr>
        </p:nvSpPr>
        <p:spPr>
          <a:xfrm>
            <a:off x="250826" y="1080001"/>
            <a:ext cx="4768488"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362688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und Bild Quadrat">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517746"/>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4262400"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85205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und Bild Quadrat">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38FCB7D0-646F-AF48-A2B8-12A09927B98A}"/>
              </a:ext>
            </a:extLst>
          </p:cNvPr>
          <p:cNvSpPr>
            <a:spLocks noGrp="1"/>
          </p:cNvSpPr>
          <p:nvPr>
            <p:ph type="pic" sz="quarter" idx="16"/>
          </p:nvPr>
        </p:nvSpPr>
        <p:spPr>
          <a:xfrm>
            <a:off x="6400800" y="1080001"/>
            <a:ext cx="2492375" cy="3517746"/>
          </a:xfrm>
          <a:solidFill>
            <a:schemeClr val="accent6"/>
          </a:solidFill>
        </p:spPr>
        <p:txBody>
          <a:bodyPr lIns="0" tIns="0" rIns="0" bIns="0" anchor="ctr">
            <a:noAutofit/>
          </a:bodyPr>
          <a:lstStyle>
            <a:lvl1pPr marL="0" indent="0" algn="ctr">
              <a:buNone/>
              <a:defRPr/>
            </a:lvl1pPr>
          </a:lstStyle>
          <a:p>
            <a:r>
              <a:rPr lang="de-DE" dirty="0"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5917464"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3230818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ext und Bild Quadrat">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38FCB7D0-646F-AF48-A2B8-12A09927B98A}"/>
              </a:ext>
            </a:extLst>
          </p:cNvPr>
          <p:cNvSpPr>
            <a:spLocks noGrp="1"/>
          </p:cNvSpPr>
          <p:nvPr>
            <p:ph type="pic" sz="quarter" idx="16"/>
          </p:nvPr>
        </p:nvSpPr>
        <p:spPr>
          <a:xfrm>
            <a:off x="7096259" y="1080001"/>
            <a:ext cx="2060925" cy="3517746"/>
          </a:xfrm>
          <a:solidFill>
            <a:schemeClr val="accent6"/>
          </a:solidFill>
        </p:spPr>
        <p:txBody>
          <a:bodyPr lIns="0" tIns="0" rIns="0" bIns="0" anchor="ctr">
            <a:noAutofit/>
          </a:bodyPr>
          <a:lstStyle>
            <a:lvl1pPr marL="0" indent="0" algn="ctr">
              <a:buNone/>
              <a:defRPr/>
            </a:lvl1pPr>
          </a:lstStyle>
          <a:p>
            <a:r>
              <a:rPr lang="de-DE" dirty="0"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8" name="Title 1"/>
          <p:cNvSpPr>
            <a:spLocks noGrp="1"/>
          </p:cNvSpPr>
          <p:nvPr>
            <p:ph type="title" hasCustomPrompt="1"/>
          </p:nvPr>
        </p:nvSpPr>
        <p:spPr>
          <a:xfrm>
            <a:off x="250826" y="238618"/>
            <a:ext cx="7799951" cy="396000"/>
          </a:xfrm>
        </p:spPr>
        <p:txBody>
          <a:bodyPr/>
          <a:lstStyle>
            <a:lvl1pPr>
              <a:defRPr spc="200" baseline="0"/>
            </a:lvl1pPr>
          </a:lstStyle>
          <a:p>
            <a:r>
              <a:rPr lang="de-DE" dirty="0"/>
              <a:t>TITEL BEARBEITEN</a:t>
            </a:r>
            <a:endParaRPr lang="en-US" dirty="0"/>
          </a:p>
        </p:txBody>
      </p:sp>
      <p:sp>
        <p:nvSpPr>
          <p:cNvPr id="13"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7" y="646567"/>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4" name="Content Placeholder 2"/>
          <p:cNvSpPr>
            <a:spLocks noGrp="1"/>
          </p:cNvSpPr>
          <p:nvPr>
            <p:ph idx="15"/>
          </p:nvPr>
        </p:nvSpPr>
        <p:spPr>
          <a:xfrm>
            <a:off x="250826" y="1080001"/>
            <a:ext cx="6612923" cy="3517746"/>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39060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_kl">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921382"/>
            <a:ext cx="8642349"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Titel 3"/>
          <p:cNvSpPr>
            <a:spLocks noGrp="1"/>
          </p:cNvSpPr>
          <p:nvPr>
            <p:ph type="title" hasCustomPrompt="1"/>
          </p:nvPr>
        </p:nvSpPr>
        <p:spPr>
          <a:xfrm>
            <a:off x="250825" y="1079682"/>
            <a:ext cx="7799953" cy="396000"/>
          </a:xfrm>
        </p:spPr>
        <p:txBody>
          <a:bodyPr/>
          <a:lstStyle>
            <a:lvl1pPr>
              <a:defRPr/>
            </a:lvl1pPr>
          </a:lstStyle>
          <a:p>
            <a:r>
              <a:rPr lang="de-DE" dirty="0" smtClean="0"/>
              <a:t>Titel Bearbeiten</a:t>
            </a:r>
            <a:endParaRPr lang="de-DE" dirty="0"/>
          </a:p>
        </p:txBody>
      </p:sp>
    </p:spTree>
    <p:extLst>
      <p:ext uri="{BB962C8B-B14F-4D97-AF65-F5344CB8AC3E}">
        <p14:creationId xmlns:p14="http://schemas.microsoft.com/office/powerpoint/2010/main" val="421178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2 Inhalt_kl">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5500"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7799950"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Titel 3"/>
          <p:cNvSpPr>
            <a:spLocks noGrp="1"/>
          </p:cNvSpPr>
          <p:nvPr>
            <p:ph type="title" hasCustomPrompt="1"/>
          </p:nvPr>
        </p:nvSpPr>
        <p:spPr>
          <a:xfrm>
            <a:off x="250825" y="1079682"/>
            <a:ext cx="7799953" cy="396000"/>
          </a:xfrm>
        </p:spPr>
        <p:txBody>
          <a:bodyPr/>
          <a:lstStyle>
            <a:lvl1pPr>
              <a:defRPr/>
            </a:lvl1pPr>
          </a:lstStyle>
          <a:p>
            <a:r>
              <a:rPr lang="de-DE" dirty="0" smtClean="0"/>
              <a:t>Titel Bearbeiten</a:t>
            </a:r>
            <a:endParaRPr lang="de-DE" dirty="0"/>
          </a:p>
        </p:txBody>
      </p:sp>
      <p:sp>
        <p:nvSpPr>
          <p:cNvPr id="10" name="Content Placeholder 2"/>
          <p:cNvSpPr>
            <a:spLocks noGrp="1"/>
          </p:cNvSpPr>
          <p:nvPr>
            <p:ph idx="15"/>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912912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und Bilder in Dreiecken_kl">
    <p:spTree>
      <p:nvGrpSpPr>
        <p:cNvPr id="1" name=""/>
        <p:cNvGrpSpPr/>
        <p:nvPr/>
      </p:nvGrpSpPr>
      <p:grpSpPr>
        <a:xfrm>
          <a:off x="0" y="0"/>
          <a:ext cx="0" cy="0"/>
          <a:chOff x="0" y="0"/>
          <a:chExt cx="0" cy="0"/>
        </a:xfrm>
      </p:grpSpPr>
      <p:sp>
        <p:nvSpPr>
          <p:cNvPr id="4" name="Rechteck 3"/>
          <p:cNvSpPr/>
          <p:nvPr userDrawn="1"/>
        </p:nvSpPr>
        <p:spPr>
          <a:xfrm>
            <a:off x="6015789" y="4271211"/>
            <a:ext cx="2911643" cy="770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smtClean="0"/>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smtClean="0"/>
              <a:t>Bild durch Klicken auf Symbol hinzufügen</a:t>
            </a:r>
            <a:endParaRPr lang="de-DE" dirty="0"/>
          </a:p>
        </p:txBody>
      </p:sp>
      <p:sp>
        <p:nvSpPr>
          <p:cNvPr id="15" name="Textplatzhalter 8">
            <a:extLst>
              <a:ext uri="{FF2B5EF4-FFF2-40B4-BE49-F238E27FC236}">
                <a16:creationId xmlns:a16="http://schemas.microsoft.com/office/drawing/2014/main" id="{CBAFFCE6-5B0A-D047-AF37-74CD899250A6}"/>
              </a:ext>
            </a:extLst>
          </p:cNvPr>
          <p:cNvSpPr>
            <a:spLocks noGrp="1"/>
          </p:cNvSpPr>
          <p:nvPr>
            <p:ph type="body" sz="quarter" idx="14" hasCustomPrompt="1"/>
          </p:nvPr>
        </p:nvSpPr>
        <p:spPr>
          <a:xfrm>
            <a:off x="250828" y="1487949"/>
            <a:ext cx="4262399"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6" name="Titel 3"/>
          <p:cNvSpPr>
            <a:spLocks noGrp="1"/>
          </p:cNvSpPr>
          <p:nvPr>
            <p:ph type="title" hasCustomPrompt="1"/>
          </p:nvPr>
        </p:nvSpPr>
        <p:spPr>
          <a:xfrm>
            <a:off x="250825" y="1079682"/>
            <a:ext cx="4262401" cy="396000"/>
          </a:xfrm>
        </p:spPr>
        <p:txBody>
          <a:bodyPr/>
          <a:lstStyle>
            <a:lvl1pPr>
              <a:defRPr/>
            </a:lvl1pPr>
          </a:lstStyle>
          <a:p>
            <a:r>
              <a:rPr lang="de-DE" dirty="0" smtClean="0"/>
              <a:t>Titel Bearbeiten</a:t>
            </a:r>
            <a:endParaRPr lang="de-DE" dirty="0"/>
          </a:p>
        </p:txBody>
      </p:sp>
      <p:pic>
        <p:nvPicPr>
          <p:cNvPr id="19" name="Grafik 18"/>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250569" y="3766384"/>
            <a:ext cx="3837574" cy="1419227"/>
          </a:xfrm>
          <a:prstGeom prst="rect">
            <a:avLst/>
          </a:prstGeom>
        </p:spPr>
      </p:pic>
      <p:sp>
        <p:nvSpPr>
          <p:cNvPr id="21" name="Content Placeholder 2"/>
          <p:cNvSpPr>
            <a:spLocks noGrp="1"/>
          </p:cNvSpPr>
          <p:nvPr>
            <p:ph idx="17"/>
          </p:nvPr>
        </p:nvSpPr>
        <p:spPr>
          <a:xfrm>
            <a:off x="250826" y="1921382"/>
            <a:ext cx="4768488"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1977837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und Bild Quadrat_kl">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517746"/>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7" name="Textplatzhalter 8">
            <a:extLst>
              <a:ext uri="{FF2B5EF4-FFF2-40B4-BE49-F238E27FC236}">
                <a16:creationId xmlns:a16="http://schemas.microsoft.com/office/drawing/2014/main" id="{CBAFFCE6-5B0A-D047-AF37-74CD899250A6}"/>
              </a:ext>
            </a:extLst>
          </p:cNvPr>
          <p:cNvSpPr>
            <a:spLocks noGrp="1"/>
          </p:cNvSpPr>
          <p:nvPr>
            <p:ph type="body" sz="quarter" idx="15" hasCustomPrompt="1"/>
          </p:nvPr>
        </p:nvSpPr>
        <p:spPr>
          <a:xfrm>
            <a:off x="250828" y="1487949"/>
            <a:ext cx="4262399" cy="312051"/>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9" name="Titel 3"/>
          <p:cNvSpPr>
            <a:spLocks noGrp="1"/>
          </p:cNvSpPr>
          <p:nvPr>
            <p:ph type="title" hasCustomPrompt="1"/>
          </p:nvPr>
        </p:nvSpPr>
        <p:spPr>
          <a:xfrm>
            <a:off x="250825" y="1079682"/>
            <a:ext cx="4262401" cy="396000"/>
          </a:xfrm>
        </p:spPr>
        <p:txBody>
          <a:bodyPr/>
          <a:lstStyle>
            <a:lvl1pPr>
              <a:defRPr/>
            </a:lvl1pPr>
          </a:lstStyle>
          <a:p>
            <a:r>
              <a:rPr lang="de-DE" dirty="0" smtClean="0"/>
              <a:t>Titel Bearbeiten</a:t>
            </a:r>
            <a:endParaRPr lang="de-DE" dirty="0"/>
          </a:p>
        </p:txBody>
      </p:sp>
      <p:sp>
        <p:nvSpPr>
          <p:cNvPr id="12" name="Content Placeholder 2"/>
          <p:cNvSpPr>
            <a:spLocks noGrp="1"/>
          </p:cNvSpPr>
          <p:nvPr>
            <p:ph idx="17"/>
          </p:nvPr>
        </p:nvSpPr>
        <p:spPr>
          <a:xfrm>
            <a:off x="250826" y="1921382"/>
            <a:ext cx="4262400" cy="2676364"/>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dirty="0" smtClean="0"/>
              <a:t>Formatvorlagen des Textmasters bearbeiten</a:t>
            </a:r>
          </a:p>
        </p:txBody>
      </p:sp>
    </p:spTree>
    <p:extLst>
      <p:ext uri="{BB962C8B-B14F-4D97-AF65-F5344CB8AC3E}">
        <p14:creationId xmlns:p14="http://schemas.microsoft.com/office/powerpoint/2010/main" val="923626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250032" y="1080000"/>
            <a:ext cx="8643144" cy="3517745"/>
          </a:xfrm>
          <a:solidFill>
            <a:schemeClr val="accent6"/>
          </a:solidFill>
        </p:spPr>
        <p:txBody>
          <a:bodyPr lIns="0" tIns="0" rIns="0" bIns="0" anchor="ctr">
            <a:noAutofit/>
          </a:bodyPr>
          <a:lstStyle>
            <a:lvl1pPr marL="0" indent="0" algn="ctr">
              <a:buNone/>
              <a:defRPr/>
            </a:lvl1pPr>
          </a:lstStyle>
          <a:p>
            <a:r>
              <a:rPr lang="de-DE" smtClean="0"/>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603064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er_1">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2534796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2" name="Rechteck 1"/>
          <p:cNvSpPr/>
          <p:nvPr userDrawn="1"/>
        </p:nvSpPr>
        <p:spPr>
          <a:xfrm>
            <a:off x="5195"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12010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32" name="Rechteck 31">
            <a:extLst>
              <a:ext uri="{FF2B5EF4-FFF2-40B4-BE49-F238E27FC236}">
                <a16:creationId xmlns:a16="http://schemas.microsoft.com/office/drawing/2014/main" id="{7A5ECE3D-4B62-964E-BF60-6DD95EC06B60}"/>
              </a:ext>
            </a:extLst>
          </p:cNvPr>
          <p:cNvSpPr/>
          <p:nvPr userDrawn="1"/>
        </p:nvSpPr>
        <p:spPr>
          <a:xfrm>
            <a:off x="0" y="0"/>
            <a:ext cx="9150350" cy="4064000"/>
          </a:xfrm>
          <a:prstGeom prst="rect">
            <a:avLst/>
          </a:prstGeom>
          <a:blipFill>
            <a:blip r:embed="rId2" cstate="print">
              <a:extLst>
                <a:ext uri="{28A0092B-C50C-407E-A947-70E740481C1C}">
                  <a14:useLocalDpi xmlns:a14="http://schemas.microsoft.com/office/drawing/2010/main"/>
                </a:ext>
              </a:extLst>
            </a:blip>
            <a:srcRect/>
            <a:stretch>
              <a:fillRect t="-66265" b="-662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36" name="Rechteck 35">
            <a:extLst>
              <a:ext uri="{FF2B5EF4-FFF2-40B4-BE49-F238E27FC236}">
                <a16:creationId xmlns:a16="http://schemas.microsoft.com/office/drawing/2014/main" id="{551D7B0F-DCAE-5B45-A92D-07BA8B987DC0}"/>
              </a:ext>
            </a:extLst>
          </p:cNvPr>
          <p:cNvSpPr/>
          <p:nvPr userDrawn="1"/>
        </p:nvSpPr>
        <p:spPr>
          <a:xfrm rot="3786198">
            <a:off x="6696058" y="1873841"/>
            <a:ext cx="1741767" cy="4431387"/>
          </a:xfrm>
          <a:custGeom>
            <a:avLst/>
            <a:gdLst>
              <a:gd name="connsiteX0" fmla="*/ 0 w 1559566"/>
              <a:gd name="connsiteY0" fmla="*/ 0 h 3868614"/>
              <a:gd name="connsiteX1" fmla="*/ 1559566 w 1559566"/>
              <a:gd name="connsiteY1" fmla="*/ 0 h 3868614"/>
              <a:gd name="connsiteX2" fmla="*/ 1559566 w 1559566"/>
              <a:gd name="connsiteY2" fmla="*/ 3868614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424813 w 1559566"/>
              <a:gd name="connsiteY2" fmla="*/ 3663256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577634 w 1559566"/>
              <a:gd name="connsiteY2" fmla="*/ 3755016 h 3868614"/>
              <a:gd name="connsiteX3" fmla="*/ 0 w 1559566"/>
              <a:gd name="connsiteY3" fmla="*/ 3868614 h 3868614"/>
              <a:gd name="connsiteX4" fmla="*/ 0 w 1559566"/>
              <a:gd name="connsiteY4" fmla="*/ 0 h 3868614"/>
              <a:gd name="connsiteX0" fmla="*/ 0 w 1842555"/>
              <a:gd name="connsiteY0" fmla="*/ 0 h 3868614"/>
              <a:gd name="connsiteX1" fmla="*/ 1842555 w 1842555"/>
              <a:gd name="connsiteY1" fmla="*/ 172029 h 3868614"/>
              <a:gd name="connsiteX2" fmla="*/ 577634 w 1842555"/>
              <a:gd name="connsiteY2" fmla="*/ 3755016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634265 w 1842555"/>
              <a:gd name="connsiteY2" fmla="*/ 3783743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487189 w 1842555"/>
              <a:gd name="connsiteY2" fmla="*/ 3680657 h 3868614"/>
              <a:gd name="connsiteX3" fmla="*/ 0 w 1842555"/>
              <a:gd name="connsiteY3" fmla="*/ 3868614 h 3868614"/>
              <a:gd name="connsiteX4" fmla="*/ 0 w 1842555"/>
              <a:gd name="connsiteY4" fmla="*/ 0 h 3868614"/>
              <a:gd name="connsiteX0" fmla="*/ 0 w 1600947"/>
              <a:gd name="connsiteY0" fmla="*/ 0 h 3868614"/>
              <a:gd name="connsiteX1" fmla="*/ 1600947 w 1600947"/>
              <a:gd name="connsiteY1" fmla="*/ 807584 h 3868614"/>
              <a:gd name="connsiteX2" fmla="*/ 487189 w 1600947"/>
              <a:gd name="connsiteY2" fmla="*/ 3680657 h 3868614"/>
              <a:gd name="connsiteX3" fmla="*/ 0 w 1600947"/>
              <a:gd name="connsiteY3" fmla="*/ 3868614 h 3868614"/>
              <a:gd name="connsiteX4" fmla="*/ 0 w 1600947"/>
              <a:gd name="connsiteY4" fmla="*/ 0 h 3868614"/>
              <a:gd name="connsiteX0" fmla="*/ 0 w 1603382"/>
              <a:gd name="connsiteY0" fmla="*/ 0 h 3868614"/>
              <a:gd name="connsiteX1" fmla="*/ 1603382 w 1603382"/>
              <a:gd name="connsiteY1" fmla="*/ 815034 h 3868614"/>
              <a:gd name="connsiteX2" fmla="*/ 487189 w 1603382"/>
              <a:gd name="connsiteY2" fmla="*/ 3680657 h 3868614"/>
              <a:gd name="connsiteX3" fmla="*/ 0 w 1603382"/>
              <a:gd name="connsiteY3" fmla="*/ 3868614 h 3868614"/>
              <a:gd name="connsiteX4" fmla="*/ 0 w 1603382"/>
              <a:gd name="connsiteY4" fmla="*/ 0 h 3868614"/>
              <a:gd name="connsiteX0" fmla="*/ 0 w 1603382"/>
              <a:gd name="connsiteY0" fmla="*/ 0 h 4431387"/>
              <a:gd name="connsiteX1" fmla="*/ 1603382 w 1603382"/>
              <a:gd name="connsiteY1" fmla="*/ 815034 h 4431387"/>
              <a:gd name="connsiteX2" fmla="*/ 19379 w 1603382"/>
              <a:gd name="connsiteY2" fmla="*/ 4431387 h 4431387"/>
              <a:gd name="connsiteX3" fmla="*/ 0 w 1603382"/>
              <a:gd name="connsiteY3" fmla="*/ 3868614 h 4431387"/>
              <a:gd name="connsiteX4" fmla="*/ 0 w 1603382"/>
              <a:gd name="connsiteY4" fmla="*/ 0 h 4431387"/>
              <a:gd name="connsiteX0" fmla="*/ 0 w 1741767"/>
              <a:gd name="connsiteY0" fmla="*/ 0 h 4431387"/>
              <a:gd name="connsiteX1" fmla="*/ 1741767 w 1741767"/>
              <a:gd name="connsiteY1" fmla="*/ 885230 h 4431387"/>
              <a:gd name="connsiteX2" fmla="*/ 19379 w 1741767"/>
              <a:gd name="connsiteY2" fmla="*/ 4431387 h 4431387"/>
              <a:gd name="connsiteX3" fmla="*/ 0 w 1741767"/>
              <a:gd name="connsiteY3" fmla="*/ 3868614 h 4431387"/>
              <a:gd name="connsiteX4" fmla="*/ 0 w 1741767"/>
              <a:gd name="connsiteY4" fmla="*/ 0 h 443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767" h="4431387">
                <a:moveTo>
                  <a:pt x="0" y="0"/>
                </a:moveTo>
                <a:lnTo>
                  <a:pt x="1741767" y="885230"/>
                </a:lnTo>
                <a:lnTo>
                  <a:pt x="19379" y="4431387"/>
                </a:lnTo>
                <a:lnTo>
                  <a:pt x="0" y="38686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8" name="Grafik 37">
            <a:extLst>
              <a:ext uri="{FF2B5EF4-FFF2-40B4-BE49-F238E27FC236}">
                <a16:creationId xmlns:a16="http://schemas.microsoft.com/office/drawing/2014/main" id="{31492AB0-7B02-C047-9A95-FAF70C8D8A54}"/>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64862" y="733269"/>
            <a:ext cx="6747304" cy="4441981"/>
          </a:xfrm>
          <a:prstGeom prst="rect">
            <a:avLst/>
          </a:prstGeom>
        </p:spPr>
      </p:pic>
      <p:sp>
        <p:nvSpPr>
          <p:cNvPr id="2" name="Title 1"/>
          <p:cNvSpPr>
            <a:spLocks noGrp="1"/>
          </p:cNvSpPr>
          <p:nvPr>
            <p:ph type="ctrTitle" hasCustomPrompt="1"/>
          </p:nvPr>
        </p:nvSpPr>
        <p:spPr>
          <a:xfrm>
            <a:off x="250825" y="2876550"/>
            <a:ext cx="4859057" cy="1541626"/>
          </a:xfrm>
        </p:spPr>
        <p:txBody>
          <a:bodyPr anchor="b" anchorCtr="0"/>
          <a:lstStyle>
            <a:lvl1pPr algn="l">
              <a:defRPr sz="3500" b="1" i="0" spc="200" baseline="0">
                <a:solidFill>
                  <a:schemeClr val="bg1"/>
                </a:solidFill>
                <a:latin typeface="Meta Head IGM Cond Black" panose="02000506030000020004" pitchFamily="2" charset="77"/>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4430210"/>
            <a:ext cx="2514146" cy="37925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63338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folie ohne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0AA2AEA-20EE-1F47-ACF4-0C99D615D47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sp>
        <p:nvSpPr>
          <p:cNvPr id="2" name="Title 1"/>
          <p:cNvSpPr>
            <a:spLocks noGrp="1"/>
          </p:cNvSpPr>
          <p:nvPr>
            <p:ph type="ctrTitle" hasCustomPrompt="1"/>
          </p:nvPr>
        </p:nvSpPr>
        <p:spPr>
          <a:xfrm>
            <a:off x="250825" y="2374211"/>
            <a:ext cx="6591039" cy="961628"/>
          </a:xfrm>
        </p:spPr>
        <p:txBody>
          <a:bodyPr anchor="ctr" anchorCtr="0"/>
          <a:lstStyle>
            <a:lvl1pPr algn="l">
              <a:defRPr sz="3500" spc="200" baseline="0">
                <a:solidFill>
                  <a:schemeClr val="bg1"/>
                </a:solidFill>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3352934"/>
            <a:ext cx="2514146" cy="34769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1197431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Zwischentitel">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A6C4DE8-63EB-944F-9420-AFA164894E1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2" name="Title 1"/>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ZWISCHENTITEL BEARBEITEN</a:t>
            </a:r>
            <a:endParaRPr lang="en-US" dirty="0"/>
          </a:p>
        </p:txBody>
      </p:sp>
    </p:spTree>
    <p:extLst>
      <p:ext uri="{BB962C8B-B14F-4D97-AF65-F5344CB8AC3E}">
        <p14:creationId xmlns:p14="http://schemas.microsoft.com/office/powerpoint/2010/main" val="366517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C8A545D-DAD0-0540-AAC9-9A022508D0A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6" name="Rechteck 5">
            <a:extLst>
              <a:ext uri="{FF2B5EF4-FFF2-40B4-BE49-F238E27FC236}">
                <a16:creationId xmlns:a16="http://schemas.microsoft.com/office/drawing/2014/main" id="{A40B9E7E-0156-544E-8B23-4556027F32C5}"/>
              </a:ext>
            </a:extLst>
          </p:cNvPr>
          <p:cNvSpPr/>
          <p:nvPr userDrawn="1"/>
        </p:nvSpPr>
        <p:spPr>
          <a:xfrm>
            <a:off x="6825727" y="4651717"/>
            <a:ext cx="2318273" cy="494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sp>
        <p:nvSpPr>
          <p:cNvPr id="5" name="Textfeld 4">
            <a:extLst>
              <a:ext uri="{FF2B5EF4-FFF2-40B4-BE49-F238E27FC236}">
                <a16:creationId xmlns:a16="http://schemas.microsoft.com/office/drawing/2014/main" id="{027B3B13-3C71-104B-92CD-29B6205299BB}"/>
              </a:ext>
            </a:extLst>
          </p:cNvPr>
          <p:cNvSpPr txBox="1"/>
          <p:nvPr userDrawn="1"/>
        </p:nvSpPr>
        <p:spPr>
          <a:xfrm>
            <a:off x="5705475" y="3375286"/>
            <a:ext cx="3187699" cy="1523494"/>
          </a:xfrm>
          <a:prstGeom prst="rect">
            <a:avLst/>
          </a:prstGeom>
          <a:noFill/>
        </p:spPr>
        <p:txBody>
          <a:bodyPr wrap="square" lIns="0" tIns="0" rIns="0" bIns="0" rtlCol="0" anchor="b">
            <a:spAutoFit/>
          </a:bodyPr>
          <a:lstStyle/>
          <a:p>
            <a:pPr algn="r"/>
            <a:r>
              <a:rPr lang="de-DE" sz="1100" b="0" i="0" kern="1200" dirty="0">
                <a:solidFill>
                  <a:srgbClr val="3C3C3B"/>
                </a:solidFill>
                <a:effectLst/>
                <a:latin typeface="Meta IGM" panose="02000503040000020004" pitchFamily="2" charset="0"/>
                <a:ea typeface="+mn-ea"/>
                <a:cs typeface="+mn-cs"/>
              </a:rPr>
              <a:t>IG METALL </a:t>
            </a:r>
            <a:br>
              <a:rPr lang="de-DE" sz="1100" b="0" i="0" kern="1200" dirty="0">
                <a:solidFill>
                  <a:srgbClr val="3C3C3B"/>
                </a:solidFill>
                <a:effectLst/>
                <a:latin typeface="Meta IGM" panose="02000503040000020004" pitchFamily="2" charset="0"/>
                <a:ea typeface="+mn-ea"/>
                <a:cs typeface="+mn-cs"/>
              </a:rPr>
            </a:br>
            <a:r>
              <a:rPr lang="de-DE" sz="1100" b="1" i="0" kern="1200" dirty="0" smtClean="0">
                <a:solidFill>
                  <a:srgbClr val="3C3C3B"/>
                </a:solidFill>
                <a:effectLst/>
                <a:latin typeface="Meta IGM" panose="02000503040000020004" pitchFamily="2" charset="0"/>
                <a:ea typeface="+mn-ea"/>
                <a:cs typeface="+mn-cs"/>
              </a:rPr>
              <a:t>Vorstand</a:t>
            </a:r>
          </a:p>
          <a:p>
            <a:pPr algn="r"/>
            <a:r>
              <a:rPr lang="de-DE" sz="1100" b="1" i="0" kern="1200" dirty="0" smtClean="0">
                <a:solidFill>
                  <a:srgbClr val="3C3C3B"/>
                </a:solidFill>
                <a:effectLst/>
                <a:latin typeface="Meta IGM" panose="02000503040000020004" pitchFamily="2" charset="0"/>
                <a:ea typeface="+mn-ea"/>
                <a:cs typeface="+mn-cs"/>
              </a:rPr>
              <a:t>FB</a:t>
            </a:r>
            <a:r>
              <a:rPr lang="de-DE" sz="1100" b="1" i="0" kern="1200" baseline="0" dirty="0" smtClean="0">
                <a:solidFill>
                  <a:srgbClr val="3C3C3B"/>
                </a:solidFill>
                <a:effectLst/>
                <a:latin typeface="Meta IGM" panose="02000503040000020004" pitchFamily="2" charset="0"/>
                <a:ea typeface="+mn-ea"/>
                <a:cs typeface="+mn-cs"/>
              </a:rPr>
              <a:t> Betriebspolitik</a:t>
            </a:r>
          </a:p>
          <a:p>
            <a:pPr algn="r"/>
            <a:r>
              <a:rPr lang="de-DE" sz="1100" b="1" i="0" kern="1200" baseline="0" dirty="0" err="1" smtClean="0">
                <a:solidFill>
                  <a:srgbClr val="3C3C3B"/>
                </a:solidFill>
                <a:effectLst/>
                <a:latin typeface="Meta IGM" panose="02000503040000020004" pitchFamily="2" charset="0"/>
                <a:ea typeface="+mn-ea"/>
                <a:cs typeface="+mn-cs"/>
              </a:rPr>
              <a:t>StSt</a:t>
            </a:r>
            <a:r>
              <a:rPr lang="de-DE" sz="1100" b="1" i="0" kern="1200" baseline="0" dirty="0" smtClean="0">
                <a:solidFill>
                  <a:srgbClr val="3C3C3B"/>
                </a:solidFill>
                <a:effectLst/>
                <a:latin typeface="Meta IGM" panose="02000503040000020004" pitchFamily="2" charset="0"/>
                <a:ea typeface="+mn-ea"/>
                <a:cs typeface="+mn-cs"/>
              </a:rPr>
              <a:t> Justitiariat</a:t>
            </a:r>
          </a:p>
          <a:p>
            <a:pPr algn="r"/>
            <a:r>
              <a:rPr lang="de-DE" sz="1100" b="1" i="0" kern="1200" baseline="0" dirty="0" smtClean="0">
                <a:solidFill>
                  <a:srgbClr val="3C3C3B"/>
                </a:solidFill>
                <a:effectLst/>
                <a:latin typeface="Meta IGM" panose="02000503040000020004" pitchFamily="2" charset="0"/>
                <a:ea typeface="+mn-ea"/>
                <a:cs typeface="+mn-cs"/>
              </a:rPr>
              <a:t>FB Tarifpolitik</a:t>
            </a:r>
          </a:p>
          <a:p>
            <a:pPr algn="r"/>
            <a:r>
              <a:rPr lang="de-DE" sz="1100" b="1" i="0" kern="1200" baseline="0" dirty="0" smtClean="0">
                <a:solidFill>
                  <a:srgbClr val="3C3C3B"/>
                </a:solidFill>
                <a:effectLst/>
                <a:latin typeface="Meta IGM" panose="02000503040000020004" pitchFamily="2" charset="0"/>
                <a:ea typeface="+mn-ea"/>
                <a:cs typeface="+mn-cs"/>
              </a:rPr>
              <a:t>FB Sozialpolitik</a:t>
            </a:r>
            <a:endParaRPr lang="de-DE" sz="1100" b="1" i="0" kern="1200" dirty="0">
              <a:solidFill>
                <a:srgbClr val="3C3C3B"/>
              </a:solidFill>
              <a:effectLst/>
              <a:latin typeface="Meta IGM" panose="02000503040000020004" pitchFamily="2" charset="0"/>
              <a:ea typeface="+mn-ea"/>
              <a:cs typeface="+mn-cs"/>
            </a:endParaRPr>
          </a:p>
          <a:p>
            <a:pPr algn="r"/>
            <a:r>
              <a:rPr lang="de-DE" sz="1100" b="0" i="0" kern="1200" dirty="0">
                <a:solidFill>
                  <a:srgbClr val="3C3C3B"/>
                </a:solidFill>
                <a:effectLst/>
                <a:latin typeface="Meta IGM" panose="02000503040000020004" pitchFamily="2" charset="0"/>
                <a:ea typeface="+mn-ea"/>
                <a:cs typeface="+mn-cs"/>
              </a:rPr>
              <a:t/>
            </a:r>
            <a:br>
              <a:rPr lang="de-DE" sz="1100" b="0" i="0" kern="1200" dirty="0">
                <a:solidFill>
                  <a:srgbClr val="3C3C3B"/>
                </a:solidFill>
                <a:effectLst/>
                <a:latin typeface="Meta IGM" panose="02000503040000020004" pitchFamily="2" charset="0"/>
                <a:ea typeface="+mn-ea"/>
                <a:cs typeface="+mn-cs"/>
              </a:rPr>
            </a:br>
            <a:r>
              <a:rPr lang="de-DE" sz="1100" b="0" i="0" kern="1200" dirty="0" smtClean="0">
                <a:solidFill>
                  <a:srgbClr val="3C3C3B"/>
                </a:solidFill>
                <a:effectLst/>
                <a:latin typeface="Meta IGM" panose="02000503040000020004" pitchFamily="2" charset="0"/>
                <a:ea typeface="+mn-ea"/>
                <a:cs typeface="+mn-cs"/>
              </a:rPr>
              <a:t>Wilhelm-Leuschner-Str.</a:t>
            </a:r>
            <a:r>
              <a:rPr lang="de-DE" sz="1100" b="0" i="0" kern="1200" baseline="0" dirty="0" smtClean="0">
                <a:solidFill>
                  <a:srgbClr val="3C3C3B"/>
                </a:solidFill>
                <a:effectLst/>
                <a:latin typeface="Meta IGM" panose="02000503040000020004" pitchFamily="2" charset="0"/>
                <a:ea typeface="+mn-ea"/>
                <a:cs typeface="+mn-cs"/>
              </a:rPr>
              <a:t> 79</a:t>
            </a:r>
            <a:r>
              <a:rPr lang="de-DE" sz="1100" b="0" i="0" kern="1200" dirty="0">
                <a:solidFill>
                  <a:srgbClr val="3C3C3B"/>
                </a:solidFill>
                <a:effectLst/>
                <a:latin typeface="Meta IGM" panose="02000503040000020004" pitchFamily="2" charset="0"/>
                <a:ea typeface="+mn-ea"/>
                <a:cs typeface="+mn-cs"/>
              </a:rPr>
              <a:t/>
            </a:r>
            <a:br>
              <a:rPr lang="de-DE" sz="1100" b="0" i="0" kern="1200" dirty="0">
                <a:solidFill>
                  <a:srgbClr val="3C3C3B"/>
                </a:solidFill>
                <a:effectLst/>
                <a:latin typeface="Meta IGM" panose="02000503040000020004" pitchFamily="2" charset="0"/>
                <a:ea typeface="+mn-ea"/>
                <a:cs typeface="+mn-cs"/>
              </a:rPr>
            </a:br>
            <a:r>
              <a:rPr lang="de-DE" sz="1100" b="0" i="0" kern="1200" dirty="0" smtClean="0">
                <a:solidFill>
                  <a:srgbClr val="3C3C3B"/>
                </a:solidFill>
                <a:effectLst/>
                <a:latin typeface="Meta IGM" panose="02000503040000020004" pitchFamily="2" charset="0"/>
                <a:ea typeface="+mn-ea"/>
                <a:cs typeface="+mn-cs"/>
              </a:rPr>
              <a:t>60329</a:t>
            </a:r>
            <a:r>
              <a:rPr lang="de-DE" sz="1100" b="0" i="0" kern="1200" baseline="0" dirty="0" smtClean="0">
                <a:solidFill>
                  <a:srgbClr val="3C3C3B"/>
                </a:solidFill>
                <a:effectLst/>
                <a:latin typeface="Meta IGM" panose="02000503040000020004" pitchFamily="2" charset="0"/>
                <a:ea typeface="+mn-ea"/>
                <a:cs typeface="+mn-cs"/>
              </a:rPr>
              <a:t> Frankfurt am Main</a:t>
            </a:r>
            <a:endParaRPr lang="de-DE" sz="1100" b="0" i="0" kern="1200" dirty="0">
              <a:solidFill>
                <a:srgbClr val="3C3C3B"/>
              </a:solidFill>
              <a:effectLst/>
              <a:latin typeface="Meta IGM" panose="02000503040000020004" pitchFamily="2" charset="0"/>
              <a:ea typeface="+mn-ea"/>
              <a:cs typeface="+mn-cs"/>
            </a:endParaRPr>
          </a:p>
        </p:txBody>
      </p:sp>
      <p:sp>
        <p:nvSpPr>
          <p:cNvPr id="7" name="Title 1">
            <a:extLst>
              <a:ext uri="{FF2B5EF4-FFF2-40B4-BE49-F238E27FC236}">
                <a16:creationId xmlns:a16="http://schemas.microsoft.com/office/drawing/2014/main" id="{C68D3693-BBC6-414A-8E27-D8298EF983B2}"/>
              </a:ext>
            </a:extLst>
          </p:cNvPr>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VIELEN DANK FÜR IHRE</a:t>
            </a:r>
            <a:br>
              <a:rPr lang="de-DE" dirty="0"/>
            </a:br>
            <a:r>
              <a:rPr lang="de-DE" dirty="0"/>
              <a:t>AUFMERKSAMKEIT.</a:t>
            </a:r>
            <a:endParaRPr lang="en-US" dirty="0"/>
          </a:p>
        </p:txBody>
      </p:sp>
    </p:spTree>
    <p:extLst>
      <p:ext uri="{BB962C8B-B14F-4D97-AF65-F5344CB8AC3E}">
        <p14:creationId xmlns:p14="http://schemas.microsoft.com/office/powerpoint/2010/main" val="1809638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825" y="1365774"/>
            <a:ext cx="7722401" cy="454025"/>
          </a:xfrm>
          <a:prstGeom prst="rect">
            <a:avLst/>
          </a:prstGeom>
        </p:spPr>
        <p:txBody>
          <a:bodyPr vert="horz" lIns="0" tIns="0" rIns="0" bIns="0" rtlCol="0" anchor="t" anchorCtr="0">
            <a:noAutofit/>
          </a:bodyPr>
          <a:lstStyle/>
          <a:p>
            <a:r>
              <a:rPr lang="de-DE" dirty="0"/>
              <a:t>TITEL BEARBEITEN</a:t>
            </a:r>
            <a:endParaRPr lang="en-US" dirty="0"/>
          </a:p>
        </p:txBody>
      </p:sp>
      <p:sp>
        <p:nvSpPr>
          <p:cNvPr id="3" name="Text Placeholder 2"/>
          <p:cNvSpPr>
            <a:spLocks noGrp="1"/>
          </p:cNvSpPr>
          <p:nvPr>
            <p:ph type="body" idx="1"/>
          </p:nvPr>
        </p:nvSpPr>
        <p:spPr>
          <a:xfrm>
            <a:off x="250825" y="1979525"/>
            <a:ext cx="8642349" cy="265319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a:t>Dritte </a:t>
            </a:r>
            <a:r>
              <a:rPr lang="de-DE" smtClean="0"/>
              <a:t>Ebene</a:t>
            </a:r>
            <a:endParaRPr lang="de-DE" dirty="0" smtClean="0"/>
          </a:p>
        </p:txBody>
      </p:sp>
      <p:pic>
        <p:nvPicPr>
          <p:cNvPr id="14" name="Grafik 13">
            <a:extLst>
              <a:ext uri="{FF2B5EF4-FFF2-40B4-BE49-F238E27FC236}">
                <a16:creationId xmlns:a16="http://schemas.microsoft.com/office/drawing/2014/main" id="{70113CA0-0DD7-9548-B4A8-43615A11C389}"/>
              </a:ext>
            </a:extLst>
          </p:cNvPr>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8173175" y="238618"/>
            <a:ext cx="720000" cy="720000"/>
          </a:xfrm>
          <a:prstGeom prst="rect">
            <a:avLst/>
          </a:prstGeom>
        </p:spPr>
      </p:pic>
      <p:sp>
        <p:nvSpPr>
          <p:cNvPr id="13" name="Textfeld 12">
            <a:extLst>
              <a:ext uri="{FF2B5EF4-FFF2-40B4-BE49-F238E27FC236}">
                <a16:creationId xmlns:a16="http://schemas.microsoft.com/office/drawing/2014/main" id="{61566813-E909-A142-B31F-03FCE51CCD4D}"/>
              </a:ext>
            </a:extLst>
          </p:cNvPr>
          <p:cNvSpPr txBox="1"/>
          <p:nvPr userDrawn="1"/>
        </p:nvSpPr>
        <p:spPr>
          <a:xfrm>
            <a:off x="2581360" y="4786476"/>
            <a:ext cx="6317722" cy="153888"/>
          </a:xfrm>
          <a:prstGeom prst="rect">
            <a:avLst/>
          </a:prstGeom>
          <a:noFill/>
        </p:spPr>
        <p:txBody>
          <a:bodyPr wrap="square" lIns="0" tIns="0" rIns="0" bIns="0" rtlCol="0">
            <a:spAutoFit/>
          </a:bodyPr>
          <a:lstStyle/>
          <a:p>
            <a:pPr algn="r"/>
            <a:r>
              <a:rPr lang="de-DE" sz="1000" b="0" i="0" kern="1200" dirty="0" smtClean="0">
                <a:solidFill>
                  <a:srgbClr val="3C3C3B"/>
                </a:solidFill>
                <a:effectLst/>
                <a:latin typeface="Meta IGM" panose="02000503040000020004" pitchFamily="2" charset="0"/>
                <a:ea typeface="+mn-ea"/>
                <a:cs typeface="+mn-cs"/>
              </a:rPr>
              <a:t>		 IG Metall Vorstand</a:t>
            </a:r>
            <a:endParaRPr lang="de-DE" sz="1000" b="0" i="0" kern="1200" dirty="0">
              <a:solidFill>
                <a:srgbClr val="3C3C3B"/>
              </a:solidFill>
              <a:effectLst/>
              <a:latin typeface="Meta IGM" panose="02000503040000020004" pitchFamily="2" charset="0"/>
              <a:ea typeface="+mn-ea"/>
              <a:cs typeface="+mn-cs"/>
            </a:endParaRPr>
          </a:p>
        </p:txBody>
      </p:sp>
    </p:spTree>
    <p:extLst>
      <p:ext uri="{BB962C8B-B14F-4D97-AF65-F5344CB8AC3E}">
        <p14:creationId xmlns:p14="http://schemas.microsoft.com/office/powerpoint/2010/main" val="258125778"/>
      </p:ext>
    </p:extLst>
  </p:cSld>
  <p:clrMap bg1="lt1" tx1="dk1" bg2="lt2" tx2="dk2" accent1="accent1" accent2="accent2" accent3="accent3" accent4="accent4" accent5="accent5" accent6="accent6" hlink="hlink" folHlink="folHlink"/>
  <p:sldLayoutIdLst>
    <p:sldLayoutId id="2147483688" r:id="rId1"/>
    <p:sldLayoutId id="2147483691" r:id="rId2"/>
    <p:sldLayoutId id="2147483689" r:id="rId3"/>
    <p:sldLayoutId id="2147483686" r:id="rId4"/>
    <p:sldLayoutId id="2147483687" r:id="rId5"/>
    <p:sldLayoutId id="2147483683" r:id="rId6"/>
    <p:sldLayoutId id="2147483675" r:id="rId7"/>
    <p:sldLayoutId id="2147483692" r:id="rId8"/>
    <p:sldLayoutId id="2147483693" r:id="rId9"/>
    <p:sldLayoutId id="2147483682" r:id="rId10"/>
    <p:sldLayoutId id="2147483685" r:id="rId11"/>
    <p:sldLayoutId id="2147483677" r:id="rId12"/>
    <p:sldLayoutId id="2147483690" r:id="rId13"/>
    <p:sldLayoutId id="2147483678" r:id="rId14"/>
    <p:sldLayoutId id="2147483680" r:id="rId15"/>
    <p:sldLayoutId id="2147483679" r:id="rId16"/>
    <p:sldLayoutId id="2147483661" r:id="rId17"/>
    <p:sldLayoutId id="2147483672" r:id="rId18"/>
    <p:sldLayoutId id="2147483673" r:id="rId19"/>
    <p:sldLayoutId id="2147483674" r:id="rId20"/>
  </p:sldLayoutIdLst>
  <p:hf sldNum="0" hdr="0" dt="0"/>
  <p:txStyles>
    <p:titleStyle>
      <a:lvl1pPr algn="l" defTabSz="685800" rtl="0" eaLnBrk="1" latinLnBrk="0" hangingPunct="1">
        <a:lnSpc>
          <a:spcPct val="90000"/>
        </a:lnSpc>
        <a:spcBef>
          <a:spcPct val="0"/>
        </a:spcBef>
        <a:buNone/>
        <a:defRPr sz="3000" b="1" i="0" kern="1200" cap="all" spc="200" baseline="0">
          <a:solidFill>
            <a:srgbClr val="E3051B"/>
          </a:solidFill>
          <a:latin typeface="Meta Head IGM Cond Black" panose="02000506030000020004" pitchFamily="2" charset="77"/>
          <a:ea typeface="+mj-ea"/>
          <a:cs typeface="+mj-cs"/>
        </a:defRPr>
      </a:lvl1pPr>
    </p:titleStyle>
    <p:bodyStyle>
      <a:lvl1pPr marL="171450" indent="-243450" algn="l" defTabSz="685800" rtl="0" eaLnBrk="1" latinLnBrk="0" hangingPunct="1">
        <a:lnSpc>
          <a:spcPct val="90000"/>
        </a:lnSpc>
        <a:spcBef>
          <a:spcPts val="750"/>
        </a:spcBef>
        <a:buSzPct val="90000"/>
        <a:buFontTx/>
        <a:buBlip>
          <a:blip r:embed="rId2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23"/>
        </a:buBlip>
        <a:defRPr sz="15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23"/>
        </a:buBlip>
        <a:defRPr sz="12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2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2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58">
          <p15:clr>
            <a:srgbClr val="F26B43"/>
          </p15:clr>
        </p15:guide>
        <p15:guide id="4" pos="5602">
          <p15:clr>
            <a:srgbClr val="F26B43"/>
          </p15:clr>
        </p15:guide>
        <p15:guide id="5" orient="horz" pos="146">
          <p15:clr>
            <a:srgbClr val="F26B43"/>
          </p15:clr>
        </p15:guide>
        <p15:guide id="6" orient="horz" pos="309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slide" Target="slide9.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hyperlink" Target="https://www.bmas.de/SharedDocs/Downloads/DE/PDF-Schwerpunkte/sars-cov-2-arbeitsschutzstandard.pdf?__blob=publicationFile&amp;v=1" TargetMode="External"/><Relationship Id="rId4" Type="http://schemas.openxmlformats.org/officeDocument/2006/relationships/hyperlink" Target="https://www.bundesregierung.de/resource/blob/973812/1750978/fc61b6eb1fc1d398d66cfea79b565129/2020-05-06-beschluss-mpk-data.pdf?download=1"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extranet.igmetall.de/view_105308.htm"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hyperlink" Target="https://extranet.igmetall.de/view_105292.htm" TargetMode="External"/><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intranet/kurzarbeit-rechtliche-regelungen" TargetMode="External"/><Relationship Id="rId2" Type="http://schemas.openxmlformats.org/officeDocument/2006/relationships/image" Target="../media/image15.jpe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hyperlink" Target="http://intranet/muster-bv-kurzarbei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www.auswaertiges-amt.de/de/ReiseUndSicherheit/covid-19/2296762" TargetMode="External"/><Relationship Id="rId5" Type="http://schemas.openxmlformats.org/officeDocument/2006/relationships/hyperlink" Target="https://www.auswaertiges-amt.de/de/ReiseUndSicherheit/10.2.8Reisewarnungen" TargetMode="Externa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4" Type="http://schemas.openxmlformats.org/officeDocument/2006/relationships/hyperlink" Target="https://www.bundesfinanzministerium.de/Content/DE/Standardartikel/Themen/Schlaglichter/Corona-Schutzschild/2020-03-19-Milliardenhilfe-fuer-alle.html?fbclid=IwAR1MrQCLAfHzP2_wwspyLru0YhpCigLFSNBmBzZIvVaeXVonILjhIm3VDg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Corona </a:t>
            </a:r>
            <a:r>
              <a:rPr lang="de-DE" dirty="0" smtClean="0"/>
              <a:t>Virus Update</a:t>
            </a:r>
            <a:r>
              <a:rPr lang="de-DE" dirty="0"/>
              <a:t/>
            </a:r>
            <a:br>
              <a:rPr lang="de-DE" dirty="0"/>
            </a:br>
            <a:r>
              <a:rPr lang="de-DE" sz="2000" dirty="0"/>
              <a:t>Mit Mitbestimmung Gefährdungen Bekämpfen</a:t>
            </a:r>
            <a:br>
              <a:rPr lang="de-DE" sz="2000" dirty="0"/>
            </a:br>
            <a:r>
              <a:rPr lang="de-DE" sz="2000" dirty="0"/>
              <a:t>und den Gesundheitsschutz </a:t>
            </a:r>
            <a:r>
              <a:rPr lang="de-DE" sz="2000" dirty="0" smtClean="0"/>
              <a:t>stärken.</a:t>
            </a:r>
            <a:br>
              <a:rPr lang="de-DE" sz="2000" dirty="0" smtClean="0"/>
            </a:br>
            <a:r>
              <a:rPr lang="de-DE" sz="2000" dirty="0" smtClean="0"/>
              <a:t>Arbeitsplätze sichern</a:t>
            </a:r>
            <a:endParaRPr lang="de-DE" sz="2000" dirty="0"/>
          </a:p>
        </p:txBody>
      </p:sp>
      <p:sp>
        <p:nvSpPr>
          <p:cNvPr id="3" name="Textplatzhalter 2"/>
          <p:cNvSpPr>
            <a:spLocks noGrp="1"/>
          </p:cNvSpPr>
          <p:nvPr>
            <p:ph type="body" sz="quarter" idx="14"/>
          </p:nvPr>
        </p:nvSpPr>
        <p:spPr>
          <a:xfrm>
            <a:off x="250824" y="3704146"/>
            <a:ext cx="3873119" cy="583558"/>
          </a:xfrm>
        </p:spPr>
        <p:txBody>
          <a:bodyPr>
            <a:normAutofit fontScale="92500" lnSpcReduction="10000"/>
          </a:bodyPr>
          <a:lstStyle/>
          <a:p>
            <a:r>
              <a:rPr lang="de-DE" dirty="0"/>
              <a:t>Empfehlungen und rechtliche </a:t>
            </a:r>
            <a:r>
              <a:rPr lang="de-DE" dirty="0" smtClean="0"/>
              <a:t>Hinweise</a:t>
            </a:r>
          </a:p>
          <a:p>
            <a:r>
              <a:rPr lang="de-DE" dirty="0" smtClean="0"/>
              <a:t>Stand: 06. Mai 2020</a:t>
            </a:r>
            <a:endParaRPr lang="de-DE" dirty="0"/>
          </a:p>
        </p:txBody>
      </p:sp>
    </p:spTree>
    <p:extLst>
      <p:ext uri="{BB962C8B-B14F-4D97-AF65-F5344CB8AC3E}">
        <p14:creationId xmlns:p14="http://schemas.microsoft.com/office/powerpoint/2010/main" val="4079617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marL="344250" indent="-342900">
              <a:lnSpc>
                <a:spcPct val="150000"/>
              </a:lnSpc>
              <a:buClr>
                <a:srgbClr val="FF0000"/>
              </a:buClr>
              <a:buFont typeface="+mj-lt"/>
              <a:buAutoNum type="arabicPeriod"/>
            </a:pPr>
            <a:r>
              <a:rPr lang="de-DE" sz="1500" dirty="0" smtClean="0">
                <a:hlinkClick r:id="rId2" action="ppaction://hlinksldjump"/>
              </a:rPr>
              <a:t>Das Corona Virus</a:t>
            </a:r>
            <a:endParaRPr lang="de-DE" sz="1500" dirty="0" smtClean="0"/>
          </a:p>
          <a:p>
            <a:pPr marL="344250" indent="-342900">
              <a:lnSpc>
                <a:spcPct val="150000"/>
              </a:lnSpc>
              <a:buClr>
                <a:srgbClr val="FF0000"/>
              </a:buClr>
              <a:buFont typeface="+mj-lt"/>
              <a:buAutoNum type="arabicPeriod"/>
            </a:pPr>
            <a:r>
              <a:rPr lang="de-DE" sz="1500" dirty="0" smtClean="0">
                <a:hlinkClick r:id="rId3" action="ppaction://hlinksldjump"/>
              </a:rPr>
              <a:t>Grundsätzliches</a:t>
            </a:r>
            <a:endParaRPr lang="de-DE" sz="1500" dirty="0" smtClean="0"/>
          </a:p>
          <a:p>
            <a:pPr marL="344250" indent="-342900">
              <a:lnSpc>
                <a:spcPct val="150000"/>
              </a:lnSpc>
              <a:buClr>
                <a:srgbClr val="FF0000"/>
              </a:buClr>
              <a:buFont typeface="+mj-lt"/>
              <a:buAutoNum type="arabicPeriod"/>
            </a:pPr>
            <a:r>
              <a:rPr lang="de-DE" sz="1500" dirty="0" smtClean="0">
                <a:hlinkClick r:id="rId4" action="ppaction://hlinksldjump"/>
              </a:rPr>
              <a:t>Krankmeldung / Kinderbetreuung</a:t>
            </a:r>
            <a:endParaRPr lang="de-DE" sz="1500" dirty="0" smtClean="0"/>
          </a:p>
          <a:p>
            <a:pPr marL="344250" indent="-342900">
              <a:lnSpc>
                <a:spcPct val="150000"/>
              </a:lnSpc>
              <a:buClr>
                <a:srgbClr val="FF0000"/>
              </a:buClr>
              <a:buFont typeface="+mj-lt"/>
              <a:buAutoNum type="arabicPeriod"/>
            </a:pPr>
            <a:r>
              <a:rPr lang="de-DE" sz="1500" dirty="0" smtClean="0">
                <a:hlinkClick r:id="rId5" action="ppaction://hlinksldjump"/>
              </a:rPr>
              <a:t>Arbeitsausfall</a:t>
            </a:r>
            <a:endParaRPr lang="de-DE" sz="1500" dirty="0" smtClean="0"/>
          </a:p>
          <a:p>
            <a:pPr marL="344250" indent="-342900">
              <a:lnSpc>
                <a:spcPct val="150000"/>
              </a:lnSpc>
              <a:buClr>
                <a:srgbClr val="FF0000"/>
              </a:buClr>
              <a:buFont typeface="+mj-lt"/>
              <a:buAutoNum type="arabicPeriod"/>
            </a:pPr>
            <a:r>
              <a:rPr lang="de-DE" sz="1500" dirty="0" smtClean="0">
                <a:hlinkClick r:id="rId6" action="ppaction://hlinksldjump"/>
              </a:rPr>
              <a:t>Betriebsrat</a:t>
            </a:r>
            <a:endParaRPr lang="de-DE" sz="1500" dirty="0" smtClean="0"/>
          </a:p>
          <a:p>
            <a:pPr marL="344250" indent="-342900">
              <a:lnSpc>
                <a:spcPct val="150000"/>
              </a:lnSpc>
              <a:buClr>
                <a:srgbClr val="FF0000"/>
              </a:buClr>
              <a:buFont typeface="+mj-lt"/>
              <a:buAutoNum type="arabicPeriod"/>
            </a:pPr>
            <a:r>
              <a:rPr lang="de-DE" sz="1500" dirty="0" smtClean="0">
                <a:hlinkClick r:id="rId7" action="ppaction://hlinksldjump"/>
              </a:rPr>
              <a:t>Auslandstätigkeit</a:t>
            </a:r>
            <a:endParaRPr lang="de-DE" sz="1500" dirty="0" smtClean="0"/>
          </a:p>
          <a:p>
            <a:pPr marL="344250" indent="-342900">
              <a:lnSpc>
                <a:spcPct val="150000"/>
              </a:lnSpc>
              <a:buClr>
                <a:srgbClr val="FF0000"/>
              </a:buClr>
              <a:buFont typeface="+mj-lt"/>
              <a:buAutoNum type="arabicPeriod"/>
            </a:pPr>
            <a:r>
              <a:rPr lang="de-DE" sz="1600" dirty="0">
                <a:hlinkClick r:id="rId7" action="ppaction://hlinksldjump"/>
              </a:rPr>
              <a:t>Stabilisierungsmaßnahmen für Unternehmen</a:t>
            </a:r>
            <a:endParaRPr lang="de-DE" sz="1500" dirty="0"/>
          </a:p>
        </p:txBody>
      </p:sp>
      <p:sp>
        <p:nvSpPr>
          <p:cNvPr id="3" name="Titel 2"/>
          <p:cNvSpPr>
            <a:spLocks noGrp="1"/>
          </p:cNvSpPr>
          <p:nvPr>
            <p:ph type="title"/>
          </p:nvPr>
        </p:nvSpPr>
        <p:spPr/>
        <p:txBody>
          <a:bodyPr/>
          <a:lstStyle/>
          <a:p>
            <a:r>
              <a:rPr lang="de-DE" dirty="0" smtClean="0"/>
              <a:t>Inhaltsverzeichnis</a:t>
            </a:r>
            <a:endParaRPr lang="de-DE" dirty="0"/>
          </a:p>
        </p:txBody>
      </p:sp>
      <p:sp>
        <p:nvSpPr>
          <p:cNvPr id="4" name="Textplatzhalter 3"/>
          <p:cNvSpPr>
            <a:spLocks noGrp="1"/>
          </p:cNvSpPr>
          <p:nvPr>
            <p:ph type="body" sz="quarter" idx="13"/>
          </p:nvPr>
        </p:nvSpPr>
        <p:spPr/>
        <p:txBody>
          <a:bodyPr/>
          <a:lstStyle/>
          <a:p>
            <a:endParaRPr lang="de-DE" dirty="0"/>
          </a:p>
        </p:txBody>
      </p:sp>
    </p:spTree>
    <p:extLst>
      <p:ext uri="{BB962C8B-B14F-4D97-AF65-F5344CB8AC3E}">
        <p14:creationId xmlns:p14="http://schemas.microsoft.com/office/powerpoint/2010/main" val="697697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5"/>
          </p:nvPr>
        </p:nvPicPr>
        <p:blipFill>
          <a:blip r:embed="rId2" cstate="hqprint">
            <a:extLst>
              <a:ext uri="{28A0092B-C50C-407E-A947-70E740481C1C}">
                <a14:useLocalDpi xmlns:a14="http://schemas.microsoft.com/office/drawing/2010/main"/>
              </a:ext>
            </a:extLst>
          </a:blip>
          <a:srcRect/>
          <a:stretch>
            <a:fillRect/>
          </a:stretch>
        </p:blipFill>
        <p:spPr/>
      </p:pic>
      <p:pic>
        <p:nvPicPr>
          <p:cNvPr id="9" name="Bildplatzhalter 8"/>
          <p:cNvPicPr>
            <a:picLocks noGrp="1" noChangeAspect="1"/>
          </p:cNvPicPr>
          <p:nvPr>
            <p:ph type="pic" sz="quarter" idx="16"/>
          </p:nvPr>
        </p:nvPicPr>
        <p:blipFill>
          <a:blip r:embed="rId3" cstate="hqprint">
            <a:extLst>
              <a:ext uri="{28A0092B-C50C-407E-A947-70E740481C1C}">
                <a14:useLocalDpi xmlns:a14="http://schemas.microsoft.com/office/drawing/2010/main"/>
              </a:ext>
            </a:extLst>
          </a:blip>
          <a:srcRect/>
          <a:stretch>
            <a:fillRect/>
          </a:stretch>
        </p:blipFill>
        <p:spPr/>
      </p:pic>
      <p:sp>
        <p:nvSpPr>
          <p:cNvPr id="4" name="Titel 3"/>
          <p:cNvSpPr>
            <a:spLocks noGrp="1"/>
          </p:cNvSpPr>
          <p:nvPr>
            <p:ph type="title"/>
          </p:nvPr>
        </p:nvSpPr>
        <p:spPr/>
        <p:txBody>
          <a:bodyPr/>
          <a:lstStyle/>
          <a:p>
            <a:r>
              <a:rPr lang="de-DE" dirty="0"/>
              <a:t>Das Corona Virus </a:t>
            </a:r>
            <a:r>
              <a:rPr lang="de-DE" dirty="0" err="1" smtClean="0"/>
              <a:t>Covid</a:t>
            </a:r>
            <a:r>
              <a:rPr lang="de-DE" dirty="0" smtClean="0"/>
              <a:t> 19</a:t>
            </a:r>
            <a:endParaRPr lang="de-DE" dirty="0"/>
          </a:p>
        </p:txBody>
      </p:sp>
      <p:sp>
        <p:nvSpPr>
          <p:cNvPr id="5" name="Textplatzhalter 4"/>
          <p:cNvSpPr>
            <a:spLocks noGrp="1"/>
          </p:cNvSpPr>
          <p:nvPr>
            <p:ph type="body" sz="quarter" idx="13"/>
          </p:nvPr>
        </p:nvSpPr>
        <p:spPr/>
        <p:txBody>
          <a:bodyPr/>
          <a:lstStyle/>
          <a:p>
            <a:r>
              <a:rPr lang="de-DE" dirty="0" smtClean="0"/>
              <a:t>Erste Erfolge in der Begrenzung – Beschränkungen werden gelockert</a:t>
            </a:r>
            <a:endParaRPr lang="de-DE" dirty="0"/>
          </a:p>
        </p:txBody>
      </p:sp>
      <p:sp>
        <p:nvSpPr>
          <p:cNvPr id="6" name="Inhaltsplatzhalter 5"/>
          <p:cNvSpPr>
            <a:spLocks noGrp="1"/>
          </p:cNvSpPr>
          <p:nvPr>
            <p:ph idx="14"/>
          </p:nvPr>
        </p:nvSpPr>
        <p:spPr>
          <a:xfrm>
            <a:off x="250826" y="1298115"/>
            <a:ext cx="4892043" cy="3517746"/>
          </a:xfrm>
        </p:spPr>
        <p:txBody>
          <a:bodyPr>
            <a:noAutofit/>
          </a:bodyPr>
          <a:lstStyle/>
          <a:p>
            <a:pPr marL="1350" indent="0">
              <a:buNone/>
            </a:pPr>
            <a:r>
              <a:rPr lang="de-DE" sz="1200" dirty="0" smtClean="0"/>
              <a:t>Die Beschränkungen des öffentlichen Lebens haben positive Wirkungen gezeigt. Die Ausbreitung des Virus konnte begrenzt und das Tempo der Ansteckung verlangsamt werden.</a:t>
            </a:r>
          </a:p>
          <a:p>
            <a:r>
              <a:rPr lang="de-DE" sz="1200" dirty="0" smtClean="0"/>
              <a:t>Bund und Länder haben daher </a:t>
            </a:r>
            <a:r>
              <a:rPr lang="de-DE" sz="1200" b="1" dirty="0" smtClean="0"/>
              <a:t>am 6. Mai 2020 </a:t>
            </a:r>
            <a:r>
              <a:rPr lang="de-DE" sz="1200" dirty="0" smtClean="0"/>
              <a:t>weitere Lockerungen beschlossen und die Verantwortung für wirksame Maßnahmen weitgehend auf die Länder übertragen. Diese sind für konsequente Reaktionen auf ein erneutes Ansteigen der Infektionszahlen verantwortlich.  Der Beschluss beinhaltet in </a:t>
            </a:r>
            <a:r>
              <a:rPr lang="de-DE" sz="1200" b="1" dirty="0" smtClean="0"/>
              <a:t>Ziffer 8</a:t>
            </a:r>
            <a:r>
              <a:rPr lang="de-DE" sz="1200" dirty="0" smtClean="0"/>
              <a:t> auch Hinweise für ein </a:t>
            </a:r>
            <a:r>
              <a:rPr lang="de-DE" sz="1200" b="1" dirty="0" smtClean="0"/>
              <a:t>sicheres</a:t>
            </a:r>
            <a:r>
              <a:rPr lang="de-DE" sz="1200" dirty="0" smtClean="0"/>
              <a:t> </a:t>
            </a:r>
            <a:r>
              <a:rPr lang="de-DE" sz="1200" b="1" dirty="0" smtClean="0"/>
              <a:t>Arbeiten in der Pandemie</a:t>
            </a:r>
            <a:r>
              <a:rPr lang="de-DE" sz="1200" dirty="0" smtClean="0"/>
              <a:t>.  </a:t>
            </a:r>
          </a:p>
          <a:p>
            <a:r>
              <a:rPr lang="de-DE" sz="1000" dirty="0">
                <a:solidFill>
                  <a:srgbClr val="FF0000"/>
                </a:solidFill>
                <a:hlinkClick r:id="rId4"/>
              </a:rPr>
              <a:t>https://</a:t>
            </a:r>
            <a:r>
              <a:rPr lang="de-DE" sz="1000" dirty="0" smtClean="0">
                <a:solidFill>
                  <a:srgbClr val="FF0000"/>
                </a:solidFill>
                <a:hlinkClick r:id="rId4"/>
              </a:rPr>
              <a:t>www.bundesregierung.de/resource/blob/973812/1750978/fc61b6eb1fc1d398d66cfea79b565129/2020-05-06-beschluss-mpk-data.pdf?download=1</a:t>
            </a:r>
            <a:endParaRPr lang="de-DE" sz="1000" dirty="0" smtClean="0">
              <a:solidFill>
                <a:srgbClr val="FF0000"/>
              </a:solidFill>
            </a:endParaRPr>
          </a:p>
          <a:p>
            <a:pPr marL="1350" indent="0">
              <a:buNone/>
            </a:pPr>
            <a:endParaRPr lang="de-DE" sz="1000" dirty="0" smtClean="0">
              <a:solidFill>
                <a:srgbClr val="FF0000"/>
              </a:solidFill>
            </a:endParaRPr>
          </a:p>
          <a:p>
            <a:r>
              <a:rPr lang="de-DE" sz="1200" dirty="0" smtClean="0"/>
              <a:t>Für das sichere Arbeiten gilt weiter der vom Bundesministerium für Arbeit und Soziales am 16.04.2020 erlassene </a:t>
            </a:r>
            <a:r>
              <a:rPr lang="de-DE" sz="1200" b="1" dirty="0" smtClean="0"/>
              <a:t>SARS-CoV-2-Arbeitsschutzstandard</a:t>
            </a:r>
            <a:r>
              <a:rPr lang="de-DE" sz="1200" dirty="0" smtClean="0"/>
              <a:t>.</a:t>
            </a:r>
          </a:p>
          <a:p>
            <a:r>
              <a:rPr lang="de-DE" sz="1000" dirty="0" smtClean="0">
                <a:hlinkClick r:id="rId5"/>
              </a:rPr>
              <a:t>https://www.bmas.de/SharedDocs/Downloads/DE/PDF-Schwerpunkte/sars-cov-2-arbeitsschutzstandard.pdf?__blob=publicationFile&amp;v=1</a:t>
            </a:r>
            <a:endParaRPr lang="de-DE" sz="1000" dirty="0" smtClean="0"/>
          </a:p>
          <a:p>
            <a:pPr marL="1350" indent="0">
              <a:buNone/>
            </a:pPr>
            <a:endParaRPr lang="de-DE" sz="1200" dirty="0" smtClean="0"/>
          </a:p>
        </p:txBody>
      </p:sp>
    </p:spTree>
    <p:extLst>
      <p:ext uri="{BB962C8B-B14F-4D97-AF65-F5344CB8AC3E}">
        <p14:creationId xmlns:p14="http://schemas.microsoft.com/office/powerpoint/2010/main" val="3003362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6"/>
          </p:nvPr>
        </p:nvPicPr>
        <p:blipFill>
          <a:blip r:embed="rId2" cstate="hqprint">
            <a:extLst>
              <a:ext uri="{28A0092B-C50C-407E-A947-70E740481C1C}">
                <a14:useLocalDpi xmlns:a14="http://schemas.microsoft.com/office/drawing/2010/main"/>
              </a:ext>
            </a:extLst>
          </a:blip>
          <a:srcRect/>
          <a:stretch>
            <a:fillRect/>
          </a:stretch>
        </p:blipFill>
        <p:spPr>
          <a:xfrm>
            <a:off x="7096259" y="1189058"/>
            <a:ext cx="2060925" cy="3332608"/>
          </a:xfrm>
        </p:spPr>
      </p:pic>
      <p:sp>
        <p:nvSpPr>
          <p:cNvPr id="3" name="Titel 2"/>
          <p:cNvSpPr>
            <a:spLocks noGrp="1"/>
          </p:cNvSpPr>
          <p:nvPr>
            <p:ph type="title"/>
          </p:nvPr>
        </p:nvSpPr>
        <p:spPr/>
        <p:txBody>
          <a:bodyPr/>
          <a:lstStyle/>
          <a:p>
            <a:r>
              <a:rPr lang="de-DE" dirty="0"/>
              <a:t>Das Corona Virus </a:t>
            </a:r>
          </a:p>
        </p:txBody>
      </p:sp>
      <p:sp>
        <p:nvSpPr>
          <p:cNvPr id="4" name="Textplatzhalter 3"/>
          <p:cNvSpPr>
            <a:spLocks noGrp="1"/>
          </p:cNvSpPr>
          <p:nvPr>
            <p:ph type="body" sz="quarter" idx="13"/>
          </p:nvPr>
        </p:nvSpPr>
        <p:spPr/>
        <p:txBody>
          <a:bodyPr/>
          <a:lstStyle/>
          <a:p>
            <a:r>
              <a:rPr lang="de-DE" dirty="0"/>
              <a:t>Unsere Aufgabe </a:t>
            </a:r>
          </a:p>
        </p:txBody>
      </p:sp>
      <p:sp>
        <p:nvSpPr>
          <p:cNvPr id="5" name="Inhaltsplatzhalter 4"/>
          <p:cNvSpPr>
            <a:spLocks noGrp="1"/>
          </p:cNvSpPr>
          <p:nvPr>
            <p:ph idx="15"/>
          </p:nvPr>
        </p:nvSpPr>
        <p:spPr>
          <a:xfrm>
            <a:off x="250826" y="1189058"/>
            <a:ext cx="6612923" cy="3517746"/>
          </a:xfrm>
        </p:spPr>
        <p:txBody>
          <a:bodyPr>
            <a:normAutofit/>
          </a:bodyPr>
          <a:lstStyle/>
          <a:p>
            <a:r>
              <a:rPr lang="de-DE" sz="1200" dirty="0"/>
              <a:t>Durch </a:t>
            </a:r>
            <a:r>
              <a:rPr lang="de-DE" sz="1200" b="1" dirty="0"/>
              <a:t>aktive Mitbestimmung </a:t>
            </a:r>
            <a:r>
              <a:rPr lang="de-DE" sz="1200" dirty="0"/>
              <a:t>stellen wir sicher, dass der </a:t>
            </a:r>
            <a:r>
              <a:rPr lang="de-DE" sz="1200" b="1" dirty="0"/>
              <a:t>Schutz der Menschen vor wirtschaftlichen Interessen Vorrang</a:t>
            </a:r>
            <a:r>
              <a:rPr lang="de-DE" sz="1200" dirty="0"/>
              <a:t> hat und alle Maßnahmen zum Schutz der Gesundheit ergriffen werden.</a:t>
            </a:r>
          </a:p>
          <a:p>
            <a:r>
              <a:rPr lang="de-DE" sz="1200" dirty="0"/>
              <a:t>Die Corona-Pandemie darf </a:t>
            </a:r>
            <a:r>
              <a:rPr lang="de-DE" sz="1200" dirty="0" smtClean="0"/>
              <a:t>nicht </a:t>
            </a:r>
            <a:r>
              <a:rPr lang="de-DE" sz="1200" b="1" dirty="0"/>
              <a:t>Einkommen</a:t>
            </a:r>
            <a:r>
              <a:rPr lang="de-DE" sz="1200" dirty="0"/>
              <a:t> </a:t>
            </a:r>
            <a:r>
              <a:rPr lang="de-DE" sz="1200" dirty="0" smtClean="0"/>
              <a:t>und </a:t>
            </a:r>
            <a:r>
              <a:rPr lang="de-DE" sz="1200" b="1" dirty="0" smtClean="0"/>
              <a:t>Existenzen</a:t>
            </a:r>
            <a:r>
              <a:rPr lang="de-DE" sz="1200" dirty="0" smtClean="0"/>
              <a:t> gefährden</a:t>
            </a:r>
            <a:r>
              <a:rPr lang="de-DE" sz="1200" dirty="0"/>
              <a:t>. Die Betriebsräte stellen sicher, dass Arbeitgeber ihrer Pflicht nachkommen, sozialstaatliche Schutzregelungen zur Anwendung kommen und die Einkommen bei möglichen Arbeitsausfällen gesichert werden</a:t>
            </a:r>
            <a:r>
              <a:rPr lang="de-DE" sz="1200" dirty="0" smtClean="0"/>
              <a:t>.</a:t>
            </a:r>
          </a:p>
          <a:p>
            <a:r>
              <a:rPr lang="de-DE" sz="1200" dirty="0" smtClean="0"/>
              <a:t>Die zur Eindämmung der Covid-19-Pandemie ergriffenen Maßnahmen haben inzwischen enorme </a:t>
            </a:r>
            <a:r>
              <a:rPr lang="de-DE" sz="1200" b="1" dirty="0" smtClean="0"/>
              <a:t>negative</a:t>
            </a:r>
            <a:r>
              <a:rPr lang="de-DE" sz="1200" dirty="0" smtClean="0"/>
              <a:t> </a:t>
            </a:r>
            <a:r>
              <a:rPr lang="de-DE" sz="1200" b="1" dirty="0" smtClean="0"/>
              <a:t>wirtschaftliche Folgen </a:t>
            </a:r>
            <a:r>
              <a:rPr lang="de-DE" sz="1200" dirty="0" smtClean="0"/>
              <a:t>erzeugt. Inzwischen wurde für mehr als 10 Millionen Menschen Kurzarbeit angemeldet. Das Ausmaß des Beschäftigungseinbruchs ist deutlich </a:t>
            </a:r>
            <a:r>
              <a:rPr lang="de-DE" sz="1200" dirty="0" smtClean="0">
                <a:solidFill>
                  <a:schemeClr val="tx1"/>
                </a:solidFill>
              </a:rPr>
              <a:t>größer</a:t>
            </a:r>
            <a:r>
              <a:rPr lang="de-DE" sz="1200" dirty="0" smtClean="0"/>
              <a:t> als in der Finanzkrise 2009.</a:t>
            </a:r>
            <a:endParaRPr lang="de-DE" sz="1200" dirty="0"/>
          </a:p>
          <a:p>
            <a:r>
              <a:rPr lang="de-DE" sz="1200" dirty="0" smtClean="0"/>
              <a:t>Maßnahmen </a:t>
            </a:r>
            <a:r>
              <a:rPr lang="de-DE" sz="1200" dirty="0"/>
              <a:t>zur </a:t>
            </a:r>
            <a:r>
              <a:rPr lang="de-DE" sz="1200" b="1" dirty="0"/>
              <a:t>Sicherung der Beschäftigung und der </a:t>
            </a:r>
            <a:r>
              <a:rPr lang="de-DE" sz="1200" b="1" dirty="0" smtClean="0"/>
              <a:t>Arbeitsplätze</a:t>
            </a:r>
            <a:r>
              <a:rPr lang="de-DE" sz="1200" b="1" dirty="0"/>
              <a:t> </a:t>
            </a:r>
            <a:r>
              <a:rPr lang="de-DE" sz="1200" dirty="0" smtClean="0"/>
              <a:t>sind nach dem Gesundheitsschutz oberstes Gebot. Das erfordert engagierte Betriebsratsarbeit und aktives gewerkschaftliches Handeln vor Ort unter erschwerten Bedingungen.</a:t>
            </a:r>
          </a:p>
          <a:p>
            <a:r>
              <a:rPr lang="de-DE" sz="1200" dirty="0" smtClean="0"/>
              <a:t>Erfolgreich bewältigen lässt sich die inzwischen umfassende Krise nur durch eine breite </a:t>
            </a:r>
            <a:r>
              <a:rPr lang="de-DE" sz="1200" b="1" dirty="0" smtClean="0"/>
              <a:t>gesellschaftliche Solidarität</a:t>
            </a:r>
            <a:r>
              <a:rPr lang="de-DE" sz="1200" dirty="0" smtClean="0"/>
              <a:t>. Dazu leisten wir als IG Metaller*innen unseren </a:t>
            </a:r>
            <a:r>
              <a:rPr lang="de-DE" sz="1200" dirty="0" smtClean="0">
                <a:solidFill>
                  <a:schemeClr val="tx1"/>
                </a:solidFill>
              </a:rPr>
              <a:t>Beitrag und tun alles dafür, dass es nicht zu sozialen Schieflagen kommt. </a:t>
            </a:r>
            <a:r>
              <a:rPr lang="de-DE" sz="1200" dirty="0" smtClean="0"/>
              <a:t>In Zeiten des gesundheitspolitisch gebotenen Social </a:t>
            </a:r>
            <a:r>
              <a:rPr lang="de-DE" sz="1200" dirty="0" err="1" smtClean="0"/>
              <a:t>Distancing</a:t>
            </a:r>
            <a:r>
              <a:rPr lang="de-DE" sz="1200" dirty="0" smtClean="0"/>
              <a:t> stärken wir den gesellschaftlichen Zusammenhalt und fordern eine solidarische und </a:t>
            </a:r>
            <a:r>
              <a:rPr lang="de-DE" sz="1200" b="1" dirty="0" smtClean="0"/>
              <a:t>sozial ausgleichende Politik</a:t>
            </a:r>
            <a:r>
              <a:rPr lang="de-DE" sz="1200" dirty="0" smtClean="0"/>
              <a:t>.</a:t>
            </a:r>
            <a:endParaRPr lang="de-DE" sz="1200" dirty="0"/>
          </a:p>
          <a:p>
            <a:pPr marL="1350" indent="0">
              <a:buNone/>
            </a:pPr>
            <a:endParaRPr lang="de-DE" sz="1300" dirty="0"/>
          </a:p>
        </p:txBody>
      </p:sp>
    </p:spTree>
    <p:extLst>
      <p:ext uri="{BB962C8B-B14F-4D97-AF65-F5344CB8AC3E}">
        <p14:creationId xmlns:p14="http://schemas.microsoft.com/office/powerpoint/2010/main" val="2892206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mtClean="0"/>
              <a:t>Grundsätzliches</a:t>
            </a:r>
            <a:endParaRPr lang="de-DE" dirty="0"/>
          </a:p>
        </p:txBody>
      </p:sp>
      <p:sp>
        <p:nvSpPr>
          <p:cNvPr id="4" name="Textplatzhalter 3"/>
          <p:cNvSpPr>
            <a:spLocks noGrp="1"/>
          </p:cNvSpPr>
          <p:nvPr>
            <p:ph type="body" sz="quarter" idx="13"/>
          </p:nvPr>
        </p:nvSpPr>
        <p:spPr/>
        <p:txBody>
          <a:bodyPr/>
          <a:lstStyle/>
          <a:p>
            <a:r>
              <a:rPr lang="de-DE" dirty="0" smtClean="0"/>
              <a:t>Mitbestimmung zum Schutz der Gesundheit</a:t>
            </a:r>
            <a:endParaRPr lang="de-DE" dirty="0"/>
          </a:p>
        </p:txBody>
      </p:sp>
      <p:sp>
        <p:nvSpPr>
          <p:cNvPr id="5" name="Inhaltsplatzhalter 4"/>
          <p:cNvSpPr>
            <a:spLocks noGrp="1"/>
          </p:cNvSpPr>
          <p:nvPr>
            <p:ph idx="15"/>
          </p:nvPr>
        </p:nvSpPr>
        <p:spPr>
          <a:xfrm>
            <a:off x="250826" y="1340060"/>
            <a:ext cx="6612923" cy="3517746"/>
          </a:xfrm>
        </p:spPr>
        <p:txBody>
          <a:bodyPr>
            <a:noAutofit/>
          </a:bodyPr>
          <a:lstStyle/>
          <a:p>
            <a:r>
              <a:rPr lang="de-DE" sz="1200" dirty="0" smtClean="0"/>
              <a:t>Oberste Priorität ist die Ausbreitung des Corona-Virus einzudämmen und den Beschäftigten ein sicheres Arbeitsumfeld zu bieten. Notwendig ist die enge Zusammenarbeit  mit den Behörden und die Erfüllung der offiziellen Auflagen.</a:t>
            </a:r>
          </a:p>
          <a:p>
            <a:r>
              <a:rPr lang="de-DE" sz="1200" dirty="0" smtClean="0"/>
              <a:t>Der Betriebsrat ist bei allen Maßnahmen verpflichtend einzubeziehen (§ 87 Abs. 1 Nr. 1 und 7 BetrVG). Dazu gehört auch die Bildung betrieblicher Arbeitsgruppen gegen die Corona-Pandemie (z.B. Erstellen eines Pandemieplans, Maßnahmen zum Schutz der Beschäftigten).  </a:t>
            </a:r>
          </a:p>
          <a:p>
            <a:r>
              <a:rPr lang="de-DE" sz="1200" dirty="0"/>
              <a:t>Gemäß § 3 Arbeitsschutzgesetz hat der Arbeitgeber die erforderlichen Maßnahmen zu treffen, um Sicherheit und Gesundheit der Beschäftigten zu gewährleisten und zu </a:t>
            </a:r>
            <a:r>
              <a:rPr lang="de-DE" sz="1200" dirty="0" smtClean="0"/>
              <a:t>verbessern.</a:t>
            </a:r>
          </a:p>
          <a:p>
            <a:r>
              <a:rPr lang="de-DE" sz="1200" dirty="0" smtClean="0"/>
              <a:t>Die Empfehlungen </a:t>
            </a:r>
            <a:r>
              <a:rPr lang="de-DE" sz="1200" dirty="0">
                <a:hlinkClick r:id="rId3"/>
              </a:rPr>
              <a:t>10 Schutzmaßnahmen </a:t>
            </a:r>
            <a:r>
              <a:rPr lang="de-DE" sz="1200" dirty="0"/>
              <a:t>für den </a:t>
            </a:r>
            <a:r>
              <a:rPr lang="de-DE" sz="1200" dirty="0" smtClean="0"/>
              <a:t>Betrieb und die </a:t>
            </a:r>
            <a:r>
              <a:rPr lang="de-DE" sz="1200" u="sng" dirty="0" smtClean="0">
                <a:solidFill>
                  <a:srgbClr val="0070C0"/>
                </a:solidFill>
              </a:rPr>
              <a:t>Handlungshilfe Corona-Prävention</a:t>
            </a:r>
            <a:r>
              <a:rPr lang="de-DE" sz="1200" u="sng" dirty="0" smtClean="0"/>
              <a:t> </a:t>
            </a:r>
            <a:r>
              <a:rPr lang="de-DE" sz="1200" u="sng" dirty="0" smtClean="0">
                <a:solidFill>
                  <a:srgbClr val="0070C0"/>
                </a:solidFill>
              </a:rPr>
              <a:t>im Betrieb</a:t>
            </a:r>
            <a:r>
              <a:rPr lang="de-DE" sz="1200" dirty="0" smtClean="0">
                <a:solidFill>
                  <a:srgbClr val="0070C0"/>
                </a:solidFill>
              </a:rPr>
              <a:t> </a:t>
            </a:r>
            <a:r>
              <a:rPr lang="de-DE" sz="1200" dirty="0" smtClean="0"/>
              <a:t>bieten wichtige Hinweise für die Ausgestaltung des betrieblichen Gesundheitsschutz</a:t>
            </a:r>
            <a:endParaRPr lang="de-DE" sz="1200" dirty="0"/>
          </a:p>
          <a:p>
            <a:r>
              <a:rPr lang="de-DE" sz="1200" dirty="0"/>
              <a:t>Der Betriebsrat hat ein Initiativrecht und ist bei Untätigkeit des Arbeitgebers verpflichtet, es zu nutzen, wenn dies zum Schutz der Beschäftigten erforderlich ist.</a:t>
            </a:r>
          </a:p>
          <a:p>
            <a:r>
              <a:rPr lang="de-DE" sz="1200" dirty="0"/>
              <a:t>Bei Infektionsfällen von Beschäftigten müssen unter </a:t>
            </a:r>
            <a:r>
              <a:rPr lang="de-DE" sz="1200" dirty="0" smtClean="0"/>
              <a:t>Einbeziehung der örtlichen Gesundheitsbehörden die verordneten Maßnahmen im Betrieb ergriffen werden.</a:t>
            </a:r>
          </a:p>
        </p:txBody>
      </p:sp>
      <p:sp>
        <p:nvSpPr>
          <p:cNvPr id="9" name="Textfeld 8"/>
          <p:cNvSpPr txBox="1"/>
          <p:nvPr/>
        </p:nvSpPr>
        <p:spPr>
          <a:xfrm>
            <a:off x="7046022" y="3549064"/>
            <a:ext cx="845103" cy="215444"/>
          </a:xfrm>
          <a:prstGeom prst="rect">
            <a:avLst/>
          </a:prstGeom>
          <a:noFill/>
        </p:spPr>
        <p:txBody>
          <a:bodyPr wrap="none" rtlCol="0">
            <a:spAutoFit/>
          </a:bodyPr>
          <a:lstStyle/>
          <a:p>
            <a:r>
              <a:rPr lang="de-DE" sz="800" dirty="0" err="1" smtClean="0"/>
              <a:t>Quelle:t-online</a:t>
            </a:r>
            <a:endParaRPr lang="de-DE" sz="800" dirty="0"/>
          </a:p>
        </p:txBody>
      </p:sp>
      <p:pic>
        <p:nvPicPr>
          <p:cNvPr id="2" name="Grafik 1"/>
          <p:cNvPicPr>
            <a:picLocks noChangeAspect="1"/>
          </p:cNvPicPr>
          <p:nvPr/>
        </p:nvPicPr>
        <p:blipFill>
          <a:blip r:embed="rId4"/>
          <a:stretch>
            <a:fillRect/>
          </a:stretch>
        </p:blipFill>
        <p:spPr>
          <a:xfrm>
            <a:off x="7046022" y="1345109"/>
            <a:ext cx="2101030" cy="2950054"/>
          </a:xfrm>
          <a:prstGeom prst="rect">
            <a:avLst/>
          </a:prstGeom>
        </p:spPr>
      </p:pic>
    </p:spTree>
    <p:extLst>
      <p:ext uri="{BB962C8B-B14F-4D97-AF65-F5344CB8AC3E}">
        <p14:creationId xmlns:p14="http://schemas.microsoft.com/office/powerpoint/2010/main" val="4166510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5860686" y="934079"/>
            <a:ext cx="2356345" cy="2279466"/>
          </a:xfrm>
        </p:spPr>
      </p:pic>
      <p:sp>
        <p:nvSpPr>
          <p:cNvPr id="4" name="Titel 3"/>
          <p:cNvSpPr>
            <a:spLocks noGrp="1"/>
          </p:cNvSpPr>
          <p:nvPr>
            <p:ph type="title"/>
          </p:nvPr>
        </p:nvSpPr>
        <p:spPr>
          <a:xfrm>
            <a:off x="342266" y="238618"/>
            <a:ext cx="7799951" cy="396000"/>
          </a:xfrm>
        </p:spPr>
        <p:txBody>
          <a:bodyPr/>
          <a:lstStyle/>
          <a:p>
            <a:r>
              <a:rPr lang="de-DE" dirty="0" err="1" smtClean="0"/>
              <a:t>Tracing</a:t>
            </a:r>
            <a:r>
              <a:rPr lang="de-DE" dirty="0" smtClean="0"/>
              <a:t> App und Gesundheitsschutz</a:t>
            </a:r>
            <a:endParaRPr lang="de-DE" dirty="0"/>
          </a:p>
        </p:txBody>
      </p:sp>
      <p:sp>
        <p:nvSpPr>
          <p:cNvPr id="5" name="Textplatzhalter 4"/>
          <p:cNvSpPr>
            <a:spLocks noGrp="1"/>
          </p:cNvSpPr>
          <p:nvPr>
            <p:ph type="body" sz="quarter" idx="13"/>
          </p:nvPr>
        </p:nvSpPr>
        <p:spPr>
          <a:xfrm>
            <a:off x="342267" y="662211"/>
            <a:ext cx="7799950" cy="312051"/>
          </a:xfrm>
        </p:spPr>
        <p:txBody>
          <a:bodyPr/>
          <a:lstStyle/>
          <a:p>
            <a:r>
              <a:rPr lang="de-DE" dirty="0" smtClean="0"/>
              <a:t>Pan-European Privacy </a:t>
            </a:r>
            <a:r>
              <a:rPr lang="de-DE" dirty="0" err="1" smtClean="0"/>
              <a:t>Preserving</a:t>
            </a:r>
            <a:r>
              <a:rPr lang="de-DE" dirty="0" smtClean="0"/>
              <a:t> </a:t>
            </a:r>
            <a:r>
              <a:rPr lang="de-DE" dirty="0" err="1" smtClean="0"/>
              <a:t>Proximity</a:t>
            </a:r>
            <a:r>
              <a:rPr lang="de-DE" dirty="0" smtClean="0"/>
              <a:t> </a:t>
            </a:r>
            <a:r>
              <a:rPr lang="de-DE" dirty="0" err="1" smtClean="0"/>
              <a:t>Tracing</a:t>
            </a:r>
            <a:r>
              <a:rPr lang="de-DE" dirty="0" smtClean="0"/>
              <a:t> (PEPP-PT)</a:t>
            </a:r>
            <a:endParaRPr lang="de-DE" dirty="0"/>
          </a:p>
        </p:txBody>
      </p:sp>
      <p:sp>
        <p:nvSpPr>
          <p:cNvPr id="8" name="Inhaltsplatzhalter 1"/>
          <p:cNvSpPr>
            <a:spLocks noGrp="1"/>
          </p:cNvSpPr>
          <p:nvPr>
            <p:ph idx="4294967295"/>
          </p:nvPr>
        </p:nvSpPr>
        <p:spPr>
          <a:xfrm>
            <a:off x="0" y="1229633"/>
            <a:ext cx="5785872" cy="3442124"/>
          </a:xfrm>
          <a:prstGeom prst="rect">
            <a:avLst/>
          </a:prstGeom>
        </p:spPr>
        <p:txBody>
          <a:bodyPr>
            <a:noAutofit/>
          </a:bodyPr>
          <a:lstStyle/>
          <a:p>
            <a:pPr marL="270900" lvl="1" indent="0">
              <a:buNone/>
            </a:pPr>
            <a:r>
              <a:rPr lang="de-DE" sz="1200" dirty="0" smtClean="0"/>
              <a:t>Unterstützt durch die Bundesregierung entwickelt ein Konsortium eine App für Smartphones, um über die Identifikation von Infektionen Ansteckungsketten schneller unterbrechen zu können. Die Bluetooth basierte Technologie soll im Mai zur Anwendung kommen. </a:t>
            </a:r>
          </a:p>
          <a:p>
            <a:pPr marL="270900" lvl="1" indent="0">
              <a:buNone/>
            </a:pPr>
            <a:r>
              <a:rPr lang="de-DE" sz="1200" dirty="0" smtClean="0"/>
              <a:t>Für die IG Metall gelten folgende Grundsätze:</a:t>
            </a:r>
          </a:p>
          <a:p>
            <a:pPr marL="270900" lvl="1" indent="0">
              <a:buNone/>
            </a:pPr>
            <a:endParaRPr lang="de-DE" sz="800" dirty="0"/>
          </a:p>
          <a:p>
            <a:pPr lvl="1"/>
            <a:r>
              <a:rPr lang="de-DE" sz="1200" dirty="0" smtClean="0">
                <a:solidFill>
                  <a:schemeClr val="tx1"/>
                </a:solidFill>
              </a:rPr>
              <a:t>Die Anwendung digitaler Technik kann die schnelle Identifizierung von Infektionen unterstützen. Sie ist </a:t>
            </a:r>
            <a:r>
              <a:rPr lang="de-DE" sz="1200" b="1" dirty="0" smtClean="0">
                <a:solidFill>
                  <a:schemeClr val="tx1"/>
                </a:solidFill>
              </a:rPr>
              <a:t>kein Ersatz für notwendige Verhaltens- und Hygieneregeln</a:t>
            </a:r>
            <a:r>
              <a:rPr lang="de-DE" sz="1200" dirty="0" smtClean="0">
                <a:solidFill>
                  <a:schemeClr val="tx1"/>
                </a:solidFill>
              </a:rPr>
              <a:t> zur Eindämmung der Pandemie.</a:t>
            </a:r>
          </a:p>
          <a:p>
            <a:pPr lvl="1"/>
            <a:r>
              <a:rPr lang="de-DE" sz="1200" dirty="0" smtClean="0">
                <a:solidFill>
                  <a:schemeClr val="tx1"/>
                </a:solidFill>
              </a:rPr>
              <a:t>Auch bei garantierter Einhaltung des Datenschutzes und der Persönlichkeitsrechte muss die Anwendung der App die </a:t>
            </a:r>
            <a:r>
              <a:rPr lang="de-DE" sz="1200" b="1" dirty="0" smtClean="0">
                <a:solidFill>
                  <a:schemeClr val="tx1"/>
                </a:solidFill>
              </a:rPr>
              <a:t>freie Entscheidung jedes Einzelnen </a:t>
            </a:r>
            <a:r>
              <a:rPr lang="de-DE" sz="1200" dirty="0" smtClean="0">
                <a:solidFill>
                  <a:schemeClr val="tx1"/>
                </a:solidFill>
              </a:rPr>
              <a:t>sein. Dies gilt auch für betriebliche Regelungen.</a:t>
            </a:r>
          </a:p>
          <a:p>
            <a:pPr lvl="1"/>
            <a:r>
              <a:rPr lang="de-DE" sz="1200" dirty="0" smtClean="0">
                <a:solidFill>
                  <a:schemeClr val="tx1"/>
                </a:solidFill>
              </a:rPr>
              <a:t>Betriebliche Regelungen zur Anwendung der App im Betrieb</a:t>
            </a:r>
            <a:br>
              <a:rPr lang="de-DE" sz="1200" dirty="0" smtClean="0">
                <a:solidFill>
                  <a:schemeClr val="tx1"/>
                </a:solidFill>
              </a:rPr>
            </a:br>
            <a:r>
              <a:rPr lang="de-DE" sz="1200" dirty="0" smtClean="0">
                <a:solidFill>
                  <a:schemeClr val="tx1"/>
                </a:solidFill>
              </a:rPr>
              <a:t>unterliegen der </a:t>
            </a:r>
            <a:r>
              <a:rPr lang="de-DE" sz="1200" b="1" dirty="0" smtClean="0">
                <a:solidFill>
                  <a:schemeClr val="tx1"/>
                </a:solidFill>
              </a:rPr>
              <a:t>Mitbestimmung</a:t>
            </a:r>
            <a:r>
              <a:rPr lang="de-DE" sz="1200" dirty="0">
                <a:solidFill>
                  <a:schemeClr val="tx1"/>
                </a:solidFill>
              </a:rPr>
              <a:t> </a:t>
            </a:r>
            <a:r>
              <a:rPr lang="de-DE" sz="1200" dirty="0" smtClean="0">
                <a:solidFill>
                  <a:schemeClr val="tx1"/>
                </a:solidFill>
              </a:rPr>
              <a:t>(§ 87 Abs. 1, Nr. 6 BetrVG).</a:t>
            </a:r>
          </a:p>
          <a:p>
            <a:pPr lvl="1"/>
            <a:r>
              <a:rPr lang="de-DE" sz="1200" dirty="0" smtClean="0">
                <a:solidFill>
                  <a:schemeClr val="tx1"/>
                </a:solidFill>
              </a:rPr>
              <a:t>Die IG Metall setzt sich für eine Regelung ein, die den </a:t>
            </a:r>
            <a:r>
              <a:rPr lang="de-DE" sz="1200" b="1" dirty="0" smtClean="0">
                <a:solidFill>
                  <a:schemeClr val="tx1"/>
                </a:solidFill>
              </a:rPr>
              <a:t>Entgeltanspruch</a:t>
            </a:r>
            <a:r>
              <a:rPr lang="de-DE" sz="1200" dirty="0" smtClean="0">
                <a:solidFill>
                  <a:schemeClr val="tx1"/>
                </a:solidFill>
              </a:rPr>
              <a:t>         von Beschäftigten, die mit Infizierten in Kontakt waren und vorsorglich         der Arbeit fernbleiben, </a:t>
            </a:r>
            <a:r>
              <a:rPr lang="de-DE" sz="1200" b="1" dirty="0" smtClean="0">
                <a:solidFill>
                  <a:schemeClr val="tx1"/>
                </a:solidFill>
              </a:rPr>
              <a:t>sichert</a:t>
            </a:r>
            <a:r>
              <a:rPr lang="de-DE" sz="1200" dirty="0" smtClean="0">
                <a:solidFill>
                  <a:schemeClr val="tx1"/>
                </a:solidFill>
              </a:rPr>
              <a:t> bis deren Testergebnis vorliegt.</a:t>
            </a:r>
          </a:p>
          <a:p>
            <a:pPr lvl="1"/>
            <a:endParaRPr lang="de-DE" sz="1200" dirty="0"/>
          </a:p>
        </p:txBody>
      </p:sp>
      <p:pic>
        <p:nvPicPr>
          <p:cNvPr id="16" name="Bildplatzhalter 15"/>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829" t="551" r="15346" b="474"/>
          <a:stretch/>
        </p:blipFill>
        <p:spPr>
          <a:xfrm>
            <a:off x="5248792" y="1734168"/>
            <a:ext cx="3895208" cy="3908072"/>
          </a:xfrm>
        </p:spPr>
      </p:pic>
    </p:spTree>
    <p:extLst>
      <p:ext uri="{BB962C8B-B14F-4D97-AF65-F5344CB8AC3E}">
        <p14:creationId xmlns:p14="http://schemas.microsoft.com/office/powerpoint/2010/main" val="1102753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6"/>
          </p:nvPr>
        </p:nvPicPr>
        <p:blipFill rotWithShape="1">
          <a:blip r:embed="rId2" cstate="hqprint">
            <a:extLst>
              <a:ext uri="{28A0092B-C50C-407E-A947-70E740481C1C}">
                <a14:useLocalDpi xmlns:a14="http://schemas.microsoft.com/office/drawing/2010/main"/>
              </a:ext>
            </a:extLst>
          </a:blip>
          <a:srcRect t="6024" b="6455"/>
          <a:stretch/>
        </p:blipFill>
        <p:spPr>
          <a:xfrm>
            <a:off x="7096259" y="1291905"/>
            <a:ext cx="2060925" cy="3078759"/>
          </a:xfrm>
        </p:spPr>
      </p:pic>
      <p:sp>
        <p:nvSpPr>
          <p:cNvPr id="3" name="Titel 2"/>
          <p:cNvSpPr>
            <a:spLocks noGrp="1"/>
          </p:cNvSpPr>
          <p:nvPr>
            <p:ph type="title"/>
          </p:nvPr>
        </p:nvSpPr>
        <p:spPr/>
        <p:txBody>
          <a:bodyPr/>
          <a:lstStyle/>
          <a:p>
            <a:r>
              <a:rPr lang="de-DE" dirty="0"/>
              <a:t>Umgang mit Krankmeldungen</a:t>
            </a:r>
          </a:p>
        </p:txBody>
      </p:sp>
      <p:sp>
        <p:nvSpPr>
          <p:cNvPr id="4" name="Textplatzhalter 3"/>
          <p:cNvSpPr>
            <a:spLocks noGrp="1"/>
          </p:cNvSpPr>
          <p:nvPr>
            <p:ph type="body" sz="quarter" idx="13"/>
          </p:nvPr>
        </p:nvSpPr>
        <p:spPr/>
        <p:txBody>
          <a:bodyPr anchor="ctr" anchorCtr="0"/>
          <a:lstStyle/>
          <a:p>
            <a:pPr>
              <a:lnSpc>
                <a:spcPct val="50000"/>
              </a:lnSpc>
            </a:pPr>
            <a:r>
              <a:rPr lang="de-DE" sz="2200" dirty="0" smtClean="0"/>
              <a:t>Entgeltansprüche bei Erkrankung oder angeordneter Quarantäne</a:t>
            </a:r>
            <a:endParaRPr lang="de-DE" sz="2200" dirty="0"/>
          </a:p>
        </p:txBody>
      </p:sp>
      <p:sp>
        <p:nvSpPr>
          <p:cNvPr id="7" name="Inhaltsplatzhalter 6"/>
          <p:cNvSpPr>
            <a:spLocks noGrp="1"/>
          </p:cNvSpPr>
          <p:nvPr>
            <p:ph idx="15"/>
          </p:nvPr>
        </p:nvSpPr>
        <p:spPr>
          <a:xfrm>
            <a:off x="250826" y="1281627"/>
            <a:ext cx="6612923" cy="3114494"/>
          </a:xfrm>
        </p:spPr>
        <p:txBody>
          <a:bodyPr>
            <a:normAutofit/>
          </a:bodyPr>
          <a:lstStyle/>
          <a:p>
            <a:r>
              <a:rPr lang="de-DE" sz="1200" dirty="0" smtClean="0"/>
              <a:t>Für Infizierte gelten die gleichen Rechte und Pflichten wie bei anderen Erkrankungen (Entgeltfortzahlung im Krankheitsfall). </a:t>
            </a:r>
          </a:p>
          <a:p>
            <a:r>
              <a:rPr lang="de-DE" sz="1200" dirty="0" smtClean="0"/>
              <a:t>Ein Arbeitnehmer darf nicht aus Angst vor Ansteckung auf dem Weg zur Arbeit oder im Betrieb zuhause bleiben. Insoweit besteht kein Leistungsverweigerungs- bzw. Zurückbehaltungsrecht nach § 273 BGB. </a:t>
            </a:r>
          </a:p>
          <a:p>
            <a:r>
              <a:rPr lang="de-DE" sz="1200" dirty="0" smtClean="0">
                <a:solidFill>
                  <a:schemeClr val="tx1"/>
                </a:solidFill>
              </a:rPr>
              <a:t>Die Sonderregelung der Ärzteverbände und Krankenkassen, wonach eine Krankschreibung in bestimmten Fällen auch telefonisch erfolgen kann, gilt weiter – </a:t>
            </a:r>
            <a:r>
              <a:rPr lang="de-DE" sz="1200" u="sng" dirty="0" smtClean="0">
                <a:solidFill>
                  <a:schemeClr val="tx1"/>
                </a:solidFill>
              </a:rPr>
              <a:t>vorerst bis 18. Mai 2020</a:t>
            </a:r>
            <a:r>
              <a:rPr lang="de-DE" sz="1200" dirty="0" smtClean="0">
                <a:solidFill>
                  <a:schemeClr val="tx1"/>
                </a:solidFill>
              </a:rPr>
              <a:t>. Betriebsräte </a:t>
            </a:r>
            <a:r>
              <a:rPr lang="de-DE" sz="1200" dirty="0">
                <a:solidFill>
                  <a:schemeClr val="tx1"/>
                </a:solidFill>
              </a:rPr>
              <a:t>sollten beim Arbeitgeber darauf dringen, dass dieser </a:t>
            </a:r>
            <a:r>
              <a:rPr lang="de-DE" sz="1200" dirty="0" smtClean="0">
                <a:solidFill>
                  <a:schemeClr val="tx1"/>
                </a:solidFill>
              </a:rPr>
              <a:t>auf </a:t>
            </a:r>
            <a:r>
              <a:rPr lang="de-DE" sz="1200" dirty="0">
                <a:solidFill>
                  <a:schemeClr val="tx1"/>
                </a:solidFill>
              </a:rPr>
              <a:t>die Vorlage </a:t>
            </a:r>
            <a:r>
              <a:rPr lang="de-DE" sz="1200" dirty="0" smtClean="0">
                <a:solidFill>
                  <a:schemeClr val="tx1"/>
                </a:solidFill>
              </a:rPr>
              <a:t>einer Arbeitsunfähigkeitsbescheinigung verzichtet </a:t>
            </a:r>
            <a:r>
              <a:rPr lang="de-DE" sz="1200" dirty="0">
                <a:solidFill>
                  <a:schemeClr val="tx1"/>
                </a:solidFill>
              </a:rPr>
              <a:t>und Online-Krankmeldungen akzeptiert</a:t>
            </a:r>
            <a:r>
              <a:rPr lang="de-DE" sz="1200" dirty="0" smtClean="0">
                <a:solidFill>
                  <a:schemeClr val="tx1"/>
                </a:solidFill>
              </a:rPr>
              <a:t>.</a:t>
            </a:r>
            <a:endParaRPr lang="de-DE" sz="1200" dirty="0" smtClean="0">
              <a:solidFill>
                <a:schemeClr val="accent5"/>
              </a:solidFill>
            </a:endParaRPr>
          </a:p>
          <a:p>
            <a:r>
              <a:rPr lang="de-DE" sz="1200" dirty="0" smtClean="0"/>
              <a:t>Bei </a:t>
            </a:r>
            <a:r>
              <a:rPr lang="de-DE" sz="1200" dirty="0"/>
              <a:t>Beschäftigten, die auf behördliche Anordnung in Quarantäne sind oder einem Verbot der Ausübung ihrer Tätigkeit unterliegen (Ansteckungsverdächtige, </a:t>
            </a:r>
            <a:r>
              <a:rPr lang="de-DE" sz="1200" dirty="0" smtClean="0"/>
              <a:t>Infizierte), </a:t>
            </a:r>
            <a:r>
              <a:rPr lang="de-DE" sz="1200" dirty="0"/>
              <a:t>gilt § 56 Infektionsschutzgesetz (IfSG), d.h. sie erhalten eine Entschädigung in Höhe des Verdienstausfalls für 6 Wochen und darüber hinaus in Höhe des Krankengelds. Der Arbeitgeber finanziert die Entschädigung in den ersten 6 Wochen vor. </a:t>
            </a:r>
          </a:p>
        </p:txBody>
      </p:sp>
    </p:spTree>
    <p:extLst>
      <p:ext uri="{BB962C8B-B14F-4D97-AF65-F5344CB8AC3E}">
        <p14:creationId xmlns:p14="http://schemas.microsoft.com/office/powerpoint/2010/main" val="4242070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6"/>
          </p:nvPr>
        </p:nvPicPr>
        <p:blipFill>
          <a:blip r:embed="rId2" cstate="hqprint">
            <a:extLst>
              <a:ext uri="{28A0092B-C50C-407E-A947-70E740481C1C}">
                <a14:useLocalDpi xmlns:a14="http://schemas.microsoft.com/office/drawing/2010/main"/>
              </a:ext>
            </a:extLst>
          </a:blip>
          <a:srcRect/>
          <a:stretch>
            <a:fillRect/>
          </a:stretch>
        </p:blipFill>
        <p:spPr/>
      </p:pic>
      <p:sp>
        <p:nvSpPr>
          <p:cNvPr id="3" name="Titel 2"/>
          <p:cNvSpPr>
            <a:spLocks noGrp="1"/>
          </p:cNvSpPr>
          <p:nvPr>
            <p:ph type="title"/>
          </p:nvPr>
        </p:nvSpPr>
        <p:spPr/>
        <p:txBody>
          <a:bodyPr/>
          <a:lstStyle/>
          <a:p>
            <a:r>
              <a:rPr lang="de-DE" dirty="0"/>
              <a:t>Entgelt bei Kinderbetreuung</a:t>
            </a:r>
          </a:p>
        </p:txBody>
      </p:sp>
      <p:sp>
        <p:nvSpPr>
          <p:cNvPr id="4" name="Textplatzhalter 3"/>
          <p:cNvSpPr>
            <a:spLocks noGrp="1"/>
          </p:cNvSpPr>
          <p:nvPr>
            <p:ph type="body" sz="quarter" idx="13"/>
          </p:nvPr>
        </p:nvSpPr>
        <p:spPr/>
        <p:txBody>
          <a:bodyPr/>
          <a:lstStyle/>
          <a:p>
            <a:r>
              <a:rPr lang="de-DE" dirty="0" smtClean="0"/>
              <a:t>Schrittweise Öffnung </a:t>
            </a:r>
            <a:r>
              <a:rPr lang="de-DE" dirty="0"/>
              <a:t>von Schulen, Kindergärten und </a:t>
            </a:r>
            <a:r>
              <a:rPr lang="de-DE" dirty="0" smtClean="0"/>
              <a:t>Kitas</a:t>
            </a:r>
            <a:endParaRPr lang="de-DE" dirty="0"/>
          </a:p>
        </p:txBody>
      </p:sp>
      <p:sp>
        <p:nvSpPr>
          <p:cNvPr id="5" name="Inhaltsplatzhalter 4"/>
          <p:cNvSpPr>
            <a:spLocks noGrp="1"/>
          </p:cNvSpPr>
          <p:nvPr>
            <p:ph idx="15"/>
          </p:nvPr>
        </p:nvSpPr>
        <p:spPr>
          <a:xfrm>
            <a:off x="250826" y="1080001"/>
            <a:ext cx="6612923" cy="3724388"/>
          </a:xfrm>
        </p:spPr>
        <p:txBody>
          <a:bodyPr>
            <a:noAutofit/>
          </a:bodyPr>
          <a:lstStyle/>
          <a:p>
            <a:r>
              <a:rPr lang="de-DE" sz="1250" dirty="0" smtClean="0"/>
              <a:t>Solange </a:t>
            </a:r>
            <a:r>
              <a:rPr lang="de-DE" sz="1250" b="1" dirty="0" smtClean="0"/>
              <a:t>Kindertagesstätten </a:t>
            </a:r>
            <a:r>
              <a:rPr lang="de-DE" sz="1250" b="1" dirty="0"/>
              <a:t>oder </a:t>
            </a:r>
            <a:r>
              <a:rPr lang="de-DE" sz="1250" b="1" dirty="0" smtClean="0"/>
              <a:t>Schulen </a:t>
            </a:r>
            <a:r>
              <a:rPr lang="de-DE" sz="1250" dirty="0" smtClean="0"/>
              <a:t>nicht komplett öffnen, stehen berufstätige </a:t>
            </a:r>
            <a:r>
              <a:rPr lang="de-DE" sz="1250" dirty="0"/>
              <a:t>Eltern </a:t>
            </a:r>
            <a:r>
              <a:rPr lang="de-DE" sz="1250" dirty="0" smtClean="0"/>
              <a:t>in einer </a:t>
            </a:r>
            <a:r>
              <a:rPr lang="de-DE" sz="1250" dirty="0"/>
              <a:t>Konfliktsituation, da </a:t>
            </a:r>
            <a:r>
              <a:rPr lang="de-DE" sz="1250" dirty="0" smtClean="0"/>
              <a:t>sie </a:t>
            </a:r>
            <a:r>
              <a:rPr lang="de-DE" sz="1250" dirty="0"/>
              <a:t>für die Betreuung </a:t>
            </a:r>
            <a:r>
              <a:rPr lang="de-DE" sz="1250" dirty="0" smtClean="0"/>
              <a:t>der Kinder aufkommen </a:t>
            </a:r>
            <a:r>
              <a:rPr lang="de-DE" sz="1250" dirty="0"/>
              <a:t>müssen</a:t>
            </a:r>
            <a:r>
              <a:rPr lang="de-DE" sz="1250" dirty="0" smtClean="0"/>
              <a:t>.</a:t>
            </a:r>
          </a:p>
          <a:p>
            <a:r>
              <a:rPr lang="de-DE" sz="1250" dirty="0" smtClean="0"/>
              <a:t>Ab dem </a:t>
            </a:r>
            <a:r>
              <a:rPr lang="de-DE" sz="1250" b="1" dirty="0" smtClean="0"/>
              <a:t>11. Mai 2020 </a:t>
            </a:r>
            <a:r>
              <a:rPr lang="de-DE" sz="1250" dirty="0" smtClean="0"/>
              <a:t>wird eine </a:t>
            </a:r>
            <a:r>
              <a:rPr lang="de-DE" sz="1250" b="1" dirty="0" smtClean="0"/>
              <a:t>erweiterte Notbetreuung </a:t>
            </a:r>
            <a:r>
              <a:rPr lang="de-DE" sz="1250" dirty="0" smtClean="0"/>
              <a:t>in allen Bundesländern eingeführt. Die Länder sind für die Einzelheiten verantwortlich und informieren darüber. </a:t>
            </a:r>
            <a:endParaRPr lang="de-DE" sz="1250" dirty="0"/>
          </a:p>
          <a:p>
            <a:r>
              <a:rPr lang="de-DE" sz="1250" dirty="0" smtClean="0"/>
              <a:t>Gemäß </a:t>
            </a:r>
            <a:r>
              <a:rPr lang="de-DE" sz="1250" b="1" dirty="0" smtClean="0"/>
              <a:t>§ 56 Absatz 1a Infektionsschutzgesetz </a:t>
            </a:r>
            <a:r>
              <a:rPr lang="de-DE" sz="1250" dirty="0" smtClean="0"/>
              <a:t>erhalten Eltern einen teilweisen Ausgleich des Verdienstausfalls bei notwendiger Betreuung aufgrund behördlich angeordneter Kita- oder Schulschließungen. Der </a:t>
            </a:r>
            <a:r>
              <a:rPr lang="de-DE" sz="1250" b="1" dirty="0" smtClean="0"/>
              <a:t>Entschädigungsanspruch</a:t>
            </a:r>
            <a:r>
              <a:rPr lang="de-DE" sz="1250" dirty="0" smtClean="0"/>
              <a:t> gilt </a:t>
            </a:r>
            <a:r>
              <a:rPr lang="de-DE" sz="1250" dirty="0" smtClean="0">
                <a:solidFill>
                  <a:schemeClr val="tx1"/>
                </a:solidFill>
              </a:rPr>
              <a:t>seit</a:t>
            </a:r>
            <a:r>
              <a:rPr lang="de-DE" sz="1250" b="1" dirty="0" smtClean="0"/>
              <a:t> 30. März 2020</a:t>
            </a:r>
            <a:r>
              <a:rPr lang="de-DE" sz="1250" dirty="0" smtClean="0"/>
              <a:t>, besteht für 6 Wochen und beträgt gemäß § 56 Absatz 2 IfSG in der Regel </a:t>
            </a:r>
            <a:r>
              <a:rPr lang="de-DE" sz="1250" b="1" dirty="0" smtClean="0"/>
              <a:t>67 Prozent des Verdienstausfalls</a:t>
            </a:r>
            <a:r>
              <a:rPr lang="de-DE" sz="1250" dirty="0" smtClean="0"/>
              <a:t>, maximal jedoch 2.016 Euro monatlich. Die Kinder dürfen das </a:t>
            </a:r>
            <a:r>
              <a:rPr lang="de-DE" sz="1250" b="1" dirty="0" smtClean="0"/>
              <a:t>12. Lebensjahr </a:t>
            </a:r>
            <a:r>
              <a:rPr lang="de-DE" sz="1250" dirty="0" smtClean="0"/>
              <a:t>noch nicht vollendet haben. Vor Inanspruchnahme müssen Eltern </a:t>
            </a:r>
            <a:r>
              <a:rPr lang="de-DE" sz="1250" b="1" dirty="0" smtClean="0"/>
              <a:t>Arbeitszeitguthaben abbauen</a:t>
            </a:r>
            <a:r>
              <a:rPr lang="de-DE" sz="1250" dirty="0" smtClean="0"/>
              <a:t>. Einen Vorrang von Home Office oder die Pflicht zur vorrangigen Urlaubsentnahme lehnen die DGB-Gewerkschaften ab.</a:t>
            </a:r>
          </a:p>
          <a:p>
            <a:r>
              <a:rPr lang="de-DE" sz="1250" dirty="0" smtClean="0"/>
              <a:t>Für </a:t>
            </a:r>
            <a:r>
              <a:rPr lang="de-DE" sz="1250" dirty="0"/>
              <a:t>die </a:t>
            </a:r>
            <a:r>
              <a:rPr lang="de-DE" sz="1250" b="1" dirty="0"/>
              <a:t>Metall- und Elektroindustrie </a:t>
            </a:r>
            <a:r>
              <a:rPr lang="de-DE" sz="1250" dirty="0"/>
              <a:t>wurden am 19. März 2020 zusätzlich </a:t>
            </a:r>
            <a:r>
              <a:rPr lang="de-DE" sz="1250" b="1" dirty="0"/>
              <a:t>fünf bezahlte Freistellungstage für Eltern mit Kindern bis zu 12 Jahren vereinbart</a:t>
            </a:r>
            <a:r>
              <a:rPr lang="de-DE" sz="1250" dirty="0"/>
              <a:t>. Außerdem können solche Eltern, deren Antrag auf tarifliche Freistellung (</a:t>
            </a:r>
            <a:r>
              <a:rPr lang="de-DE" sz="1250" b="1" dirty="0"/>
              <a:t>T-ZUG A</a:t>
            </a:r>
            <a:r>
              <a:rPr lang="de-DE" sz="1250" dirty="0"/>
              <a:t>) abgelehnt wurde oder die keinen gestellt hatten, einen neuen Antrag stellen: Sie erhalten dann weitere </a:t>
            </a:r>
            <a:r>
              <a:rPr lang="de-DE" sz="1250" b="1" dirty="0"/>
              <a:t>acht freie Tage</a:t>
            </a:r>
            <a:r>
              <a:rPr lang="de-DE" sz="1250" dirty="0"/>
              <a:t> in diesem Jahr. </a:t>
            </a:r>
            <a:r>
              <a:rPr lang="de-DE" sz="1250" dirty="0" smtClean="0">
                <a:hlinkClick r:id="rId3"/>
              </a:rPr>
              <a:t>Extranet</a:t>
            </a:r>
            <a:endParaRPr lang="de-DE" sz="1250" dirty="0" smtClean="0"/>
          </a:p>
          <a:p>
            <a:r>
              <a:rPr lang="de-DE" sz="1250" dirty="0" smtClean="0">
                <a:solidFill>
                  <a:schemeClr val="tx1"/>
                </a:solidFill>
              </a:rPr>
              <a:t>Aufgrund der besonderen Belastungen von Eltern fordert die IG Metall </a:t>
            </a:r>
            <a:r>
              <a:rPr lang="de-DE" sz="1250" b="1" dirty="0" smtClean="0">
                <a:solidFill>
                  <a:schemeClr val="tx1"/>
                </a:solidFill>
              </a:rPr>
              <a:t>weitergehende</a:t>
            </a:r>
            <a:r>
              <a:rPr lang="de-DE" sz="1250" dirty="0" smtClean="0">
                <a:solidFill>
                  <a:schemeClr val="tx1"/>
                </a:solidFill>
              </a:rPr>
              <a:t> </a:t>
            </a:r>
            <a:r>
              <a:rPr lang="de-DE" sz="1250" b="1" dirty="0" smtClean="0">
                <a:solidFill>
                  <a:schemeClr val="tx1"/>
                </a:solidFill>
              </a:rPr>
              <a:t>Lösungen</a:t>
            </a:r>
            <a:r>
              <a:rPr lang="de-DE" sz="1250" dirty="0" smtClean="0">
                <a:solidFill>
                  <a:schemeClr val="tx1"/>
                </a:solidFill>
              </a:rPr>
              <a:t>, um berufliche Verpflichtungen und Kinderbetreuung vereinbaren zu können.</a:t>
            </a:r>
            <a:endParaRPr lang="de-DE" sz="1250" dirty="0">
              <a:solidFill>
                <a:schemeClr val="tx1"/>
              </a:solidFill>
            </a:endParaRPr>
          </a:p>
        </p:txBody>
      </p:sp>
    </p:spTree>
    <p:extLst>
      <p:ext uri="{BB962C8B-B14F-4D97-AF65-F5344CB8AC3E}">
        <p14:creationId xmlns:p14="http://schemas.microsoft.com/office/powerpoint/2010/main" val="971610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16"/>
          </p:nvPr>
        </p:nvPicPr>
        <p:blipFill>
          <a:blip r:embed="rId2" cstate="hqprint">
            <a:extLst>
              <a:ext uri="{28A0092B-C50C-407E-A947-70E740481C1C}">
                <a14:useLocalDpi xmlns:a14="http://schemas.microsoft.com/office/drawing/2010/main"/>
              </a:ext>
            </a:extLst>
          </a:blip>
          <a:srcRect/>
          <a:stretch>
            <a:fillRect/>
          </a:stretch>
        </p:blipFill>
        <p:spPr/>
      </p:pic>
      <p:sp>
        <p:nvSpPr>
          <p:cNvPr id="3" name="Titel 2"/>
          <p:cNvSpPr>
            <a:spLocks noGrp="1"/>
          </p:cNvSpPr>
          <p:nvPr>
            <p:ph type="title"/>
          </p:nvPr>
        </p:nvSpPr>
        <p:spPr/>
        <p:txBody>
          <a:bodyPr/>
          <a:lstStyle/>
          <a:p>
            <a:r>
              <a:rPr lang="de-DE" dirty="0" smtClean="0"/>
              <a:t>Arbeitsausfall - Kurzarbeit</a:t>
            </a:r>
            <a:endParaRPr lang="de-DE" dirty="0"/>
          </a:p>
        </p:txBody>
      </p:sp>
      <p:sp>
        <p:nvSpPr>
          <p:cNvPr id="4" name="Textplatzhalter 3"/>
          <p:cNvSpPr>
            <a:spLocks noGrp="1"/>
          </p:cNvSpPr>
          <p:nvPr>
            <p:ph type="body" sz="quarter" idx="13"/>
          </p:nvPr>
        </p:nvSpPr>
        <p:spPr/>
        <p:txBody>
          <a:bodyPr/>
          <a:lstStyle/>
          <a:p>
            <a:r>
              <a:rPr lang="de-DE" dirty="0" smtClean="0"/>
              <a:t>Erhebliche wirtschaftliche Folgen des </a:t>
            </a:r>
            <a:r>
              <a:rPr lang="de-DE" dirty="0" err="1" smtClean="0"/>
              <a:t>Shutdown</a:t>
            </a:r>
            <a:endParaRPr lang="de-DE" dirty="0"/>
          </a:p>
        </p:txBody>
      </p:sp>
      <p:sp>
        <p:nvSpPr>
          <p:cNvPr id="5" name="Inhaltsplatzhalter 4"/>
          <p:cNvSpPr>
            <a:spLocks noGrp="1"/>
          </p:cNvSpPr>
          <p:nvPr>
            <p:ph idx="15"/>
          </p:nvPr>
        </p:nvSpPr>
        <p:spPr/>
        <p:txBody>
          <a:bodyPr>
            <a:normAutofit lnSpcReduction="10000"/>
          </a:bodyPr>
          <a:lstStyle/>
          <a:p>
            <a:r>
              <a:rPr lang="de-DE" sz="1200" dirty="0" smtClean="0"/>
              <a:t>Nicht nur aus Gründen des Gesundheitsschutzes, sondern auch aufgrund von </a:t>
            </a:r>
            <a:r>
              <a:rPr lang="de-DE" sz="1200" b="1" dirty="0" smtClean="0"/>
              <a:t>Unterbrechungen der Lieferketten </a:t>
            </a:r>
            <a:r>
              <a:rPr lang="de-DE" sz="1200" b="1" dirty="0" smtClean="0">
                <a:solidFill>
                  <a:schemeClr val="tx1"/>
                </a:solidFill>
              </a:rPr>
              <a:t>und Nachfrageausfall </a:t>
            </a:r>
            <a:r>
              <a:rPr lang="de-DE" sz="1200" dirty="0" smtClean="0"/>
              <a:t>haben viele Arbeitgeber inzwischen den gesamten Betrieb oder die Bereiche stillgelegt. </a:t>
            </a:r>
          </a:p>
          <a:p>
            <a:r>
              <a:rPr lang="de-DE" sz="1200" dirty="0" smtClean="0"/>
              <a:t>Inzwischen haben </a:t>
            </a:r>
            <a:r>
              <a:rPr lang="de-DE" sz="1200" dirty="0" smtClean="0">
                <a:solidFill>
                  <a:schemeClr val="tx1"/>
                </a:solidFill>
              </a:rPr>
              <a:t>mehr als 725.000 </a:t>
            </a:r>
            <a:r>
              <a:rPr lang="de-DE" sz="1200" dirty="0" smtClean="0"/>
              <a:t>Betriebe in Deutschland Kurzarbeit angemeldet. Eine Befragung im Auftrag der Hans-Böckler-Stiftung in der ersten Aprilhälfte schätzt die Betroffenheit auf 4 Millionen Arbeitnehmer*innen. Betroffen sind insbesondere die </a:t>
            </a:r>
            <a:r>
              <a:rPr lang="de-DE" sz="1200" b="1" dirty="0" smtClean="0"/>
              <a:t>Produktionsbereiche</a:t>
            </a:r>
            <a:r>
              <a:rPr lang="de-DE" sz="1200" dirty="0" smtClean="0"/>
              <a:t>. </a:t>
            </a:r>
            <a:r>
              <a:rPr lang="de-DE" sz="1200" strike="sngStrike" dirty="0" smtClean="0"/>
              <a:t> </a:t>
            </a:r>
          </a:p>
          <a:p>
            <a:r>
              <a:rPr lang="de-DE" sz="1200" dirty="0" smtClean="0"/>
              <a:t>Der Betriebsrat hat bei </a:t>
            </a:r>
            <a:r>
              <a:rPr lang="de-DE" sz="1200" b="1" dirty="0" smtClean="0"/>
              <a:t>Einführung von Kurzarbeit </a:t>
            </a:r>
            <a:r>
              <a:rPr lang="de-DE" sz="1200" b="1" dirty="0" smtClean="0">
                <a:solidFill>
                  <a:schemeClr val="tx1"/>
                </a:solidFill>
              </a:rPr>
              <a:t>ein Mitbestimmungsrecht</a:t>
            </a:r>
            <a:r>
              <a:rPr lang="de-DE" sz="1200" dirty="0" smtClean="0">
                <a:solidFill>
                  <a:schemeClr val="tx1"/>
                </a:solidFill>
              </a:rPr>
              <a:t> </a:t>
            </a:r>
            <a:r>
              <a:rPr lang="de-DE" sz="1200" dirty="0" smtClean="0"/>
              <a:t>(§ 87 Abs. 1 Ziffer 3 BetrVG).</a:t>
            </a:r>
          </a:p>
          <a:p>
            <a:r>
              <a:rPr lang="de-DE" sz="1200" b="1" dirty="0"/>
              <a:t>Hier gibt es eine ausführliche Präsentation zu Kurzarbeit: </a:t>
            </a:r>
            <a:br>
              <a:rPr lang="de-DE" sz="1200" b="1" dirty="0"/>
            </a:br>
            <a:r>
              <a:rPr lang="de-DE" sz="1200" dirty="0">
                <a:solidFill>
                  <a:srgbClr val="00B0F0"/>
                </a:solidFill>
                <a:hlinkClick r:id="rId3"/>
              </a:rPr>
              <a:t>Präsentation Kurzarbeit - Rechtliche Regelungen und </a:t>
            </a:r>
            <a:r>
              <a:rPr lang="de-DE" sz="1200" dirty="0" smtClean="0">
                <a:solidFill>
                  <a:srgbClr val="00B0F0"/>
                </a:solidFill>
                <a:hlinkClick r:id="rId3"/>
              </a:rPr>
              <a:t>Handlungsansätze</a:t>
            </a:r>
            <a:endParaRPr lang="de-DE" sz="1200" dirty="0" smtClean="0">
              <a:solidFill>
                <a:srgbClr val="00B0F0"/>
              </a:solidFill>
            </a:endParaRPr>
          </a:p>
          <a:p>
            <a:r>
              <a:rPr lang="de-DE" sz="1200" b="1" dirty="0" smtClean="0">
                <a:solidFill>
                  <a:schemeClr val="tx1"/>
                </a:solidFill>
              </a:rPr>
              <a:t>Hier findet sich eine aktuelle Muster Betriebsvereinbarung </a:t>
            </a:r>
            <a:r>
              <a:rPr lang="de-DE" sz="1200" dirty="0">
                <a:hlinkClick r:id="rId4"/>
              </a:rPr>
              <a:t>http://intranet/muster-bv-kurzarbeit</a:t>
            </a:r>
            <a:r>
              <a:rPr lang="de-DE" sz="1200" dirty="0"/>
              <a:t> </a:t>
            </a:r>
            <a:endParaRPr lang="de-DE" sz="1200" dirty="0" smtClean="0"/>
          </a:p>
          <a:p>
            <a:r>
              <a:rPr lang="de-DE" sz="1200" b="1" dirty="0" smtClean="0"/>
              <a:t>Die Aufzahlung auf das </a:t>
            </a:r>
            <a:r>
              <a:rPr lang="de-DE" sz="1200" b="1" dirty="0" err="1" smtClean="0"/>
              <a:t>KuG</a:t>
            </a:r>
            <a:r>
              <a:rPr lang="de-DE" sz="1200" b="1" dirty="0" smtClean="0"/>
              <a:t> durch den Arbeitgeber ist zur Bedingung der Betriebsvereinbarung zu machen, um die Entgeltansprüche der Beschäftigten zu sichern. </a:t>
            </a:r>
          </a:p>
          <a:p>
            <a:r>
              <a:rPr lang="de-DE" sz="1200" dirty="0" smtClean="0">
                <a:solidFill>
                  <a:schemeClr val="tx1"/>
                </a:solidFill>
              </a:rPr>
              <a:t>Zur Vermeidung von sozialen Schieflagen sollte man auch den </a:t>
            </a:r>
            <a:r>
              <a:rPr lang="de-DE" sz="1200" dirty="0" smtClean="0"/>
              <a:t>Solidartopf </a:t>
            </a:r>
            <a:r>
              <a:rPr lang="de-DE" sz="1200" dirty="0"/>
              <a:t>aus dem M+E Tarifergebnis 2020 </a:t>
            </a:r>
            <a:r>
              <a:rPr lang="de-DE" sz="1200" dirty="0" smtClean="0"/>
              <a:t>nutzen</a:t>
            </a:r>
            <a:r>
              <a:rPr lang="de-DE" sz="1200" dirty="0"/>
              <a:t>.</a:t>
            </a:r>
            <a:r>
              <a:rPr lang="de-DE" sz="1200" dirty="0" smtClean="0"/>
              <a:t> Dieser wird </a:t>
            </a:r>
            <a:r>
              <a:rPr lang="de-DE" sz="1200" dirty="0"/>
              <a:t>mit 350 € pro Vollzeitbeschäftigtem gefüllt, über dessen Verteilung die Betriebsparteien </a:t>
            </a:r>
            <a:r>
              <a:rPr lang="de-DE" sz="1200" dirty="0" smtClean="0"/>
              <a:t>entscheiden. </a:t>
            </a:r>
            <a:r>
              <a:rPr lang="de-DE" sz="1200" u="sng" dirty="0" smtClean="0">
                <a:solidFill>
                  <a:srgbClr val="0070C0"/>
                </a:solidFill>
              </a:rPr>
              <a:t>Näheres zum Tarifabschluss M+E</a:t>
            </a:r>
          </a:p>
        </p:txBody>
      </p:sp>
      <p:pic>
        <p:nvPicPr>
          <p:cNvPr id="2" name="Grafik 1"/>
          <p:cNvPicPr>
            <a:picLocks noChangeAspect="1"/>
          </p:cNvPicPr>
          <p:nvPr/>
        </p:nvPicPr>
        <p:blipFill>
          <a:blip r:embed="rId5"/>
          <a:stretch>
            <a:fillRect/>
          </a:stretch>
        </p:blipFill>
        <p:spPr>
          <a:xfrm rot="1459241">
            <a:off x="6989866" y="2743201"/>
            <a:ext cx="2156568" cy="1132708"/>
          </a:xfrm>
          <a:prstGeom prst="rect">
            <a:avLst/>
          </a:prstGeom>
        </p:spPr>
      </p:pic>
    </p:spTree>
    <p:extLst>
      <p:ext uri="{BB962C8B-B14F-4D97-AF65-F5344CB8AC3E}">
        <p14:creationId xmlns:p14="http://schemas.microsoft.com/office/powerpoint/2010/main" val="27652395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50825" y="1079999"/>
            <a:ext cx="8642349" cy="3840584"/>
          </a:xfrm>
        </p:spPr>
        <p:txBody>
          <a:bodyPr>
            <a:noAutofit/>
          </a:bodyPr>
          <a:lstStyle/>
          <a:p>
            <a:pPr marL="1350" indent="0">
              <a:buNone/>
            </a:pPr>
            <a:r>
              <a:rPr lang="de-DE" sz="1200" b="1" dirty="0" smtClean="0"/>
              <a:t>Der Gesetzgeber hat mit einer Reihe von Neuregelungen auf die Pandemiekrise reagiert. Neu ist:</a:t>
            </a:r>
          </a:p>
          <a:p>
            <a:r>
              <a:rPr lang="de-DE" sz="1200" dirty="0" smtClean="0"/>
              <a:t>Für die Einführung von Kurzarbeit reicht es aus, wenn bis zu 10 Prozent der Beschäftigten vom Arbeitsausfall betroffen sind.</a:t>
            </a:r>
          </a:p>
          <a:p>
            <a:r>
              <a:rPr lang="de-DE" sz="1200" dirty="0" smtClean="0"/>
              <a:t>Beschäftigte müssen </a:t>
            </a:r>
            <a:r>
              <a:rPr lang="de-DE" sz="1200" b="1" dirty="0" smtClean="0"/>
              <a:t>keine negativen Arbeitszeitsalden</a:t>
            </a:r>
            <a:r>
              <a:rPr lang="de-DE" sz="1200" dirty="0" smtClean="0"/>
              <a:t> einbringen. Selbst auf einen Arbeitszeitkontenabbau auf Null kann auf Antrag des Arbeitgebers verzichtet werden, wenn der Arbeitgeber dadurch in wirtschaftliche Schwierigkeiten käme. Hierauf sollten Betriebsräte hinwirken. </a:t>
            </a:r>
          </a:p>
          <a:p>
            <a:r>
              <a:rPr lang="de-DE" sz="1200" dirty="0" smtClean="0"/>
              <a:t>Der Arbeitgeber erhält eine 100%ige  Erstattung der </a:t>
            </a:r>
            <a:r>
              <a:rPr lang="de-DE" sz="1200" b="1" dirty="0" smtClean="0"/>
              <a:t>Sozialversicherungsbeiträge.</a:t>
            </a:r>
          </a:p>
          <a:p>
            <a:r>
              <a:rPr lang="de-DE" sz="1200" dirty="0" smtClean="0"/>
              <a:t>Auch </a:t>
            </a:r>
            <a:r>
              <a:rPr lang="de-DE" sz="1200" b="1" dirty="0" smtClean="0"/>
              <a:t>Leiharbeiter*innen</a:t>
            </a:r>
            <a:r>
              <a:rPr lang="de-DE" sz="1200" dirty="0" smtClean="0"/>
              <a:t> können in Kurzarbeit einbezogen und so vor Entlassungen geschützt werden (vgl. nächste Folie).</a:t>
            </a:r>
          </a:p>
          <a:p>
            <a:r>
              <a:rPr lang="de-DE" sz="1200" dirty="0" smtClean="0">
                <a:solidFill>
                  <a:schemeClr val="tx1"/>
                </a:solidFill>
              </a:rPr>
              <a:t>Durch Verordnung vom 16.04.2020 wird die </a:t>
            </a:r>
            <a:r>
              <a:rPr lang="de-DE" sz="1200" b="1" dirty="0" smtClean="0">
                <a:solidFill>
                  <a:schemeClr val="tx1"/>
                </a:solidFill>
              </a:rPr>
              <a:t>Bezugsdauer</a:t>
            </a:r>
            <a:r>
              <a:rPr lang="de-DE" sz="1200" dirty="0" smtClean="0">
                <a:solidFill>
                  <a:schemeClr val="tx1"/>
                </a:solidFill>
              </a:rPr>
              <a:t> des Kurzarbeitergeldes für Betriebe, die </a:t>
            </a:r>
            <a:r>
              <a:rPr lang="de-DE" sz="1200" b="1" dirty="0" smtClean="0">
                <a:solidFill>
                  <a:schemeClr val="tx1"/>
                </a:solidFill>
              </a:rPr>
              <a:t>bereits vor dem 01.01.2020 in Kurzarbeit </a:t>
            </a:r>
            <a:r>
              <a:rPr lang="de-DE" sz="1200" dirty="0" smtClean="0">
                <a:solidFill>
                  <a:schemeClr val="tx1"/>
                </a:solidFill>
              </a:rPr>
              <a:t>waren, auf bis zu </a:t>
            </a:r>
            <a:r>
              <a:rPr lang="de-DE" sz="1200" b="1" dirty="0" smtClean="0">
                <a:solidFill>
                  <a:schemeClr val="tx1"/>
                </a:solidFill>
              </a:rPr>
              <a:t>21 Monate </a:t>
            </a:r>
            <a:r>
              <a:rPr lang="de-DE" sz="1200" dirty="0" smtClean="0">
                <a:solidFill>
                  <a:schemeClr val="tx1"/>
                </a:solidFill>
              </a:rPr>
              <a:t>verlängert. Die Verlängerung gilt </a:t>
            </a:r>
            <a:r>
              <a:rPr lang="de-DE" sz="1200" dirty="0">
                <a:solidFill>
                  <a:schemeClr val="tx1"/>
                </a:solidFill>
              </a:rPr>
              <a:t>l</a:t>
            </a:r>
            <a:r>
              <a:rPr lang="de-DE" sz="1200" dirty="0" smtClean="0">
                <a:solidFill>
                  <a:schemeClr val="tx1"/>
                </a:solidFill>
              </a:rPr>
              <a:t>ängstens bis 31.12.2020.</a:t>
            </a:r>
          </a:p>
          <a:p>
            <a:r>
              <a:rPr lang="de-DE" sz="1200" dirty="0" smtClean="0">
                <a:solidFill>
                  <a:schemeClr val="tx1"/>
                </a:solidFill>
              </a:rPr>
              <a:t>Auf massives Drängen der IG Metall ist es gelungen, eine </a:t>
            </a:r>
            <a:r>
              <a:rPr lang="de-DE" sz="1200" b="1" dirty="0" smtClean="0">
                <a:solidFill>
                  <a:schemeClr val="tx1"/>
                </a:solidFill>
              </a:rPr>
              <a:t>gesetzliche Aufstockung </a:t>
            </a:r>
            <a:r>
              <a:rPr lang="de-DE" sz="1200" dirty="0" smtClean="0">
                <a:solidFill>
                  <a:schemeClr val="tx1"/>
                </a:solidFill>
              </a:rPr>
              <a:t>des Kurzarbeitergeldes durchzusetzen, damit Beschäftigte nicht existenziell bedroht sind.</a:t>
            </a:r>
            <a:endParaRPr lang="de-DE" sz="1200" dirty="0">
              <a:solidFill>
                <a:schemeClr val="tx1"/>
              </a:solidFill>
            </a:endParaRPr>
          </a:p>
          <a:p>
            <a:pPr lvl="1"/>
            <a:r>
              <a:rPr lang="de-DE" sz="1200" dirty="0" smtClean="0">
                <a:solidFill>
                  <a:schemeClr val="tx1"/>
                </a:solidFill>
              </a:rPr>
              <a:t>Im </a:t>
            </a:r>
            <a:r>
              <a:rPr lang="de-DE" sz="1200" b="1" dirty="0">
                <a:solidFill>
                  <a:schemeClr val="tx1"/>
                </a:solidFill>
              </a:rPr>
              <a:t>Koalitionsausschuss</a:t>
            </a:r>
            <a:r>
              <a:rPr lang="de-DE" sz="1200" dirty="0">
                <a:solidFill>
                  <a:schemeClr val="tx1"/>
                </a:solidFill>
              </a:rPr>
              <a:t> </a:t>
            </a:r>
            <a:r>
              <a:rPr lang="de-DE" sz="1200" dirty="0" smtClean="0">
                <a:solidFill>
                  <a:schemeClr val="tx1"/>
                </a:solidFill>
              </a:rPr>
              <a:t>wurde am </a:t>
            </a:r>
            <a:r>
              <a:rPr lang="de-DE" sz="1200" dirty="0">
                <a:solidFill>
                  <a:schemeClr val="tx1"/>
                </a:solidFill>
              </a:rPr>
              <a:t>22. April 2020 </a:t>
            </a:r>
            <a:r>
              <a:rPr lang="de-DE" sz="1200" dirty="0" smtClean="0">
                <a:solidFill>
                  <a:schemeClr val="tx1"/>
                </a:solidFill>
              </a:rPr>
              <a:t>beschlossen: Das </a:t>
            </a:r>
            <a:r>
              <a:rPr lang="de-DE" sz="1200" dirty="0" err="1" smtClean="0">
                <a:solidFill>
                  <a:schemeClr val="tx1"/>
                </a:solidFill>
              </a:rPr>
              <a:t>KuG</a:t>
            </a:r>
            <a:r>
              <a:rPr lang="de-DE" sz="1200" dirty="0" smtClean="0">
                <a:solidFill>
                  <a:schemeClr val="tx1"/>
                </a:solidFill>
              </a:rPr>
              <a:t> erhöht sich ab dem </a:t>
            </a:r>
            <a:r>
              <a:rPr lang="de-DE" sz="1200" i="1" dirty="0" smtClean="0">
                <a:solidFill>
                  <a:schemeClr val="tx1"/>
                </a:solidFill>
              </a:rPr>
              <a:t>4.</a:t>
            </a:r>
            <a:r>
              <a:rPr lang="de-DE" sz="1200" dirty="0" smtClean="0">
                <a:solidFill>
                  <a:schemeClr val="tx1"/>
                </a:solidFill>
              </a:rPr>
              <a:t> Monat der Kurzarbeit auf 70/77% und ab dem </a:t>
            </a:r>
            <a:r>
              <a:rPr lang="de-DE" sz="1200" i="1" dirty="0" smtClean="0">
                <a:solidFill>
                  <a:schemeClr val="tx1"/>
                </a:solidFill>
              </a:rPr>
              <a:t>7.</a:t>
            </a:r>
            <a:r>
              <a:rPr lang="de-DE" sz="1200" dirty="0" smtClean="0">
                <a:solidFill>
                  <a:schemeClr val="tx1"/>
                </a:solidFill>
              </a:rPr>
              <a:t> Monat auf 80/87% des Nettoentgelts, wenn der Arbeitsausfall mehr als 50 Prozent beträgt.</a:t>
            </a:r>
          </a:p>
          <a:p>
            <a:pPr lvl="1"/>
            <a:r>
              <a:rPr lang="de-DE" sz="1200" dirty="0" smtClean="0">
                <a:solidFill>
                  <a:schemeClr val="tx1"/>
                </a:solidFill>
              </a:rPr>
              <a:t>Ein früheres Einsetzen der Erhöhung wäre wünschenswert, weil viele Beschäftigte schon seit März in Kurzarbeit sind.</a:t>
            </a:r>
          </a:p>
          <a:p>
            <a:pPr lvl="1"/>
            <a:r>
              <a:rPr lang="de-DE" sz="1200" dirty="0" smtClean="0">
                <a:solidFill>
                  <a:schemeClr val="tx1"/>
                </a:solidFill>
              </a:rPr>
              <a:t>Die IG Metall empfiehlt, in den Betrieben getroffene </a:t>
            </a:r>
            <a:r>
              <a:rPr lang="de-DE" sz="1200" b="1" dirty="0" smtClean="0">
                <a:solidFill>
                  <a:schemeClr val="tx1"/>
                </a:solidFill>
              </a:rPr>
              <a:t>Aufzahlungsregelungen</a:t>
            </a:r>
            <a:r>
              <a:rPr lang="de-DE" sz="1200" dirty="0" smtClean="0">
                <a:solidFill>
                  <a:schemeClr val="tx1"/>
                </a:solidFill>
              </a:rPr>
              <a:t> nach zu verhandeln, so dass die durchgesetzte Erhöhung des </a:t>
            </a:r>
            <a:r>
              <a:rPr lang="de-DE" sz="1200" dirty="0" err="1" smtClean="0">
                <a:solidFill>
                  <a:schemeClr val="tx1"/>
                </a:solidFill>
              </a:rPr>
              <a:t>KuG</a:t>
            </a:r>
            <a:r>
              <a:rPr lang="de-DE" sz="1200" dirty="0" smtClean="0">
                <a:solidFill>
                  <a:schemeClr val="tx1"/>
                </a:solidFill>
              </a:rPr>
              <a:t> (in vollem) Umfang den Beschäftigten zu gute kommt und nicht zu ihren Lasten verrechnet wird. </a:t>
            </a:r>
            <a:endParaRPr lang="de-DE" sz="600" dirty="0" smtClean="0">
              <a:solidFill>
                <a:schemeClr val="tx1"/>
              </a:solidFill>
            </a:endParaRPr>
          </a:p>
        </p:txBody>
      </p:sp>
      <p:sp>
        <p:nvSpPr>
          <p:cNvPr id="3" name="Titel 2"/>
          <p:cNvSpPr>
            <a:spLocks noGrp="1"/>
          </p:cNvSpPr>
          <p:nvPr>
            <p:ph type="title"/>
          </p:nvPr>
        </p:nvSpPr>
        <p:spPr/>
        <p:txBody>
          <a:bodyPr/>
          <a:lstStyle/>
          <a:p>
            <a:r>
              <a:rPr lang="de-DE" dirty="0" smtClean="0"/>
              <a:t>Arbeitsausfall - Kurzarbeit</a:t>
            </a:r>
            <a:endParaRPr lang="de-DE" dirty="0"/>
          </a:p>
        </p:txBody>
      </p:sp>
      <p:sp>
        <p:nvSpPr>
          <p:cNvPr id="4" name="Textplatzhalter 3"/>
          <p:cNvSpPr>
            <a:spLocks noGrp="1"/>
          </p:cNvSpPr>
          <p:nvPr>
            <p:ph type="body" sz="quarter" idx="13"/>
          </p:nvPr>
        </p:nvSpPr>
        <p:spPr/>
        <p:txBody>
          <a:bodyPr/>
          <a:lstStyle/>
          <a:p>
            <a:r>
              <a:rPr lang="de-DE" smtClean="0"/>
              <a:t>Neue KuG-Regelungen durch Verordnungsermächtigung </a:t>
            </a:r>
            <a:endParaRPr lang="de-DE" dirty="0" smtClean="0"/>
          </a:p>
        </p:txBody>
      </p:sp>
    </p:spTree>
    <p:extLst>
      <p:ext uri="{BB962C8B-B14F-4D97-AF65-F5344CB8AC3E}">
        <p14:creationId xmlns:p14="http://schemas.microsoft.com/office/powerpoint/2010/main" val="75931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e-DE" dirty="0"/>
              <a:t>Arbeitsausfall bei Leiharbeit</a:t>
            </a:r>
          </a:p>
        </p:txBody>
      </p:sp>
      <p:sp>
        <p:nvSpPr>
          <p:cNvPr id="5" name="Textplatzhalter 4"/>
          <p:cNvSpPr>
            <a:spLocks noGrp="1"/>
          </p:cNvSpPr>
          <p:nvPr>
            <p:ph type="body" sz="quarter" idx="13"/>
          </p:nvPr>
        </p:nvSpPr>
        <p:spPr/>
        <p:txBody>
          <a:bodyPr/>
          <a:lstStyle/>
          <a:p>
            <a:r>
              <a:rPr lang="de-DE" dirty="0"/>
              <a:t>Neue KUG-Regelungen auch für </a:t>
            </a:r>
            <a:r>
              <a:rPr lang="de-DE" dirty="0" smtClean="0"/>
              <a:t>Leiharbeiter*innen</a:t>
            </a:r>
            <a:endParaRPr lang="de-DE" dirty="0"/>
          </a:p>
        </p:txBody>
      </p:sp>
      <p:sp>
        <p:nvSpPr>
          <p:cNvPr id="6" name="Inhaltsplatzhalter 5"/>
          <p:cNvSpPr>
            <a:spLocks noGrp="1"/>
          </p:cNvSpPr>
          <p:nvPr>
            <p:ph idx="14"/>
          </p:nvPr>
        </p:nvSpPr>
        <p:spPr>
          <a:xfrm>
            <a:off x="250827" y="1290635"/>
            <a:ext cx="4768488" cy="3705313"/>
          </a:xfrm>
        </p:spPr>
        <p:txBody>
          <a:bodyPr>
            <a:normAutofit fontScale="92500" lnSpcReduction="10000"/>
          </a:bodyPr>
          <a:lstStyle/>
          <a:p>
            <a:pPr marL="1350" indent="0">
              <a:buNone/>
            </a:pPr>
            <a:r>
              <a:rPr lang="de-DE" sz="1300" dirty="0">
                <a:solidFill>
                  <a:schemeClr val="tx1"/>
                </a:solidFill>
              </a:rPr>
              <a:t>Beschäftigte in Leiharbeit </a:t>
            </a:r>
            <a:r>
              <a:rPr lang="de-DE" sz="1300" dirty="0" smtClean="0">
                <a:solidFill>
                  <a:schemeClr val="tx1"/>
                </a:solidFill>
              </a:rPr>
              <a:t>sind </a:t>
            </a:r>
            <a:r>
              <a:rPr lang="de-DE" sz="1300" dirty="0">
                <a:solidFill>
                  <a:schemeClr val="tx1"/>
                </a:solidFill>
              </a:rPr>
              <a:t>auch in diesem Krisenfall die ersten Betroffenen, </a:t>
            </a:r>
            <a:r>
              <a:rPr lang="de-DE" sz="1300" dirty="0" smtClean="0">
                <a:solidFill>
                  <a:schemeClr val="tx1"/>
                </a:solidFill>
              </a:rPr>
              <a:t>deren </a:t>
            </a:r>
            <a:r>
              <a:rPr lang="de-DE" sz="1300" dirty="0">
                <a:solidFill>
                  <a:schemeClr val="tx1"/>
                </a:solidFill>
              </a:rPr>
              <a:t>Arbeitsplätze </a:t>
            </a:r>
            <a:r>
              <a:rPr lang="de-DE" sz="1300" dirty="0" smtClean="0">
                <a:solidFill>
                  <a:schemeClr val="tx1"/>
                </a:solidFill>
              </a:rPr>
              <a:t>besonders gefährdet sind. </a:t>
            </a:r>
          </a:p>
          <a:p>
            <a:pPr marL="1350" indent="0">
              <a:buNone/>
            </a:pPr>
            <a:r>
              <a:rPr lang="de-DE" sz="1300" dirty="0" smtClean="0"/>
              <a:t>Positiv </a:t>
            </a:r>
            <a:r>
              <a:rPr lang="de-DE" sz="1300" dirty="0"/>
              <a:t>ist </a:t>
            </a:r>
            <a:r>
              <a:rPr lang="de-DE" sz="1300" dirty="0" smtClean="0"/>
              <a:t>deshalb die </a:t>
            </a:r>
            <a:r>
              <a:rPr lang="de-DE" sz="1300" dirty="0"/>
              <a:t>Öffnung des Instruments der Kurzarbeit für Leiharbeitskräfte zum Schutz vor Entlassungen</a:t>
            </a:r>
            <a:r>
              <a:rPr lang="de-DE" sz="1300" dirty="0" smtClean="0"/>
              <a:t>.</a:t>
            </a:r>
          </a:p>
          <a:p>
            <a:r>
              <a:rPr lang="de-DE" sz="1300" dirty="0" smtClean="0"/>
              <a:t>Das </a:t>
            </a:r>
            <a:r>
              <a:rPr lang="de-DE" sz="1300" b="1" dirty="0" smtClean="0"/>
              <a:t>Arbeitnehmerüberlassungsgesetz </a:t>
            </a:r>
            <a:r>
              <a:rPr lang="de-DE" sz="1300" dirty="0" smtClean="0"/>
              <a:t>wurde </a:t>
            </a:r>
            <a:r>
              <a:rPr lang="de-DE" sz="1300" dirty="0"/>
              <a:t>durch Einfügung eines </a:t>
            </a:r>
            <a:r>
              <a:rPr lang="de-DE" sz="1300" b="1" dirty="0"/>
              <a:t>§ 11a </a:t>
            </a:r>
            <a:r>
              <a:rPr lang="de-DE" sz="1300" dirty="0" smtClean="0"/>
              <a:t>geändert.</a:t>
            </a:r>
            <a:endParaRPr lang="de-DE" sz="1300" dirty="0"/>
          </a:p>
          <a:p>
            <a:r>
              <a:rPr lang="de-DE" sz="1300" dirty="0" smtClean="0"/>
              <a:t>Auch </a:t>
            </a:r>
            <a:r>
              <a:rPr lang="de-DE" sz="1300" b="1" dirty="0" smtClean="0"/>
              <a:t>Leiharbeitsbeschäftigte</a:t>
            </a:r>
            <a:r>
              <a:rPr lang="de-DE" sz="1300" dirty="0" smtClean="0"/>
              <a:t> haben und gleichen Voraussetzungen Anspruch auf Kurzarbeitergeld.</a:t>
            </a:r>
          </a:p>
          <a:p>
            <a:r>
              <a:rPr lang="de-DE" sz="1300" dirty="0"/>
              <a:t>Angesichts der besonderen Situation von Leiharbeitskräften mit wechselnden Einsätzen und Wechseln zwischen Einsatz- und verleihfreien Zeiten ist bei der </a:t>
            </a:r>
            <a:r>
              <a:rPr lang="de-DE" sz="1300" b="1" dirty="0"/>
              <a:t>Berechnung des Kurzarbeitergeldes</a:t>
            </a:r>
            <a:r>
              <a:rPr lang="de-DE" sz="1300" dirty="0"/>
              <a:t> als Soll-Entgelt das Arbeitsentgelt maßgeblich, das der Leiharbeitnehmer/die Leiharbeitnehmerin </a:t>
            </a:r>
            <a:r>
              <a:rPr lang="de-DE" sz="1300" b="1" dirty="0"/>
              <a:t>in den letzten drei abgerechneten Kalendermonaten vor dem Arbeitsausfall durchschnittlich</a:t>
            </a:r>
            <a:r>
              <a:rPr lang="de-DE" sz="1300" dirty="0"/>
              <a:t> erzielt hat. </a:t>
            </a:r>
          </a:p>
          <a:p>
            <a:r>
              <a:rPr lang="de-DE" sz="1300" dirty="0"/>
              <a:t>Für Leiharbeitsbeschäftigte, die in einem Verleihbetrieb eingesetzt und angemeldet sind, gilt nach unserer Auffassung die Kurzarbeitergeldberechnung wie bei Stammbeschäftigten</a:t>
            </a:r>
            <a:r>
              <a:rPr lang="de-DE" sz="1300" dirty="0" smtClean="0"/>
              <a:t>.</a:t>
            </a:r>
          </a:p>
          <a:p>
            <a:r>
              <a:rPr lang="de-DE" sz="1300" dirty="0"/>
              <a:t>Die Regelung gilt rückwirkend zum 1.3.2020 und </a:t>
            </a:r>
            <a:r>
              <a:rPr lang="de-DE" sz="1300" dirty="0" smtClean="0"/>
              <a:t>bis </a:t>
            </a:r>
            <a:r>
              <a:rPr lang="de-DE" sz="1300" dirty="0"/>
              <a:t>zum 31.12.2020</a:t>
            </a:r>
            <a:r>
              <a:rPr lang="de-DE" sz="1300" dirty="0" smtClean="0"/>
              <a:t>.</a:t>
            </a:r>
            <a:endParaRPr lang="de-DE" sz="1300" dirty="0"/>
          </a:p>
          <a:p>
            <a:pPr marL="1350" indent="0">
              <a:buNone/>
            </a:pPr>
            <a:endParaRPr lang="de-DE" sz="1300" dirty="0"/>
          </a:p>
          <a:p>
            <a:pPr marL="1350" indent="0">
              <a:buNone/>
            </a:pPr>
            <a:endParaRPr lang="de-DE" sz="1300" dirty="0"/>
          </a:p>
        </p:txBody>
      </p:sp>
      <p:pic>
        <p:nvPicPr>
          <p:cNvPr id="14" name="Bildplatzhalter 13"/>
          <p:cNvPicPr>
            <a:picLocks noGrp="1" noChangeAspect="1"/>
          </p:cNvPicPr>
          <p:nvPr>
            <p:ph type="pic" sz="quarter" idx="15"/>
          </p:nvPr>
        </p:nvPicPr>
        <p:blipFill rotWithShape="1">
          <a:blip r:embed="rId2" cstate="hqprint">
            <a:extLst>
              <a:ext uri="{28A0092B-C50C-407E-A947-70E740481C1C}">
                <a14:useLocalDpi xmlns:a14="http://schemas.microsoft.com/office/drawing/2010/main"/>
              </a:ext>
            </a:extLst>
          </a:blip>
          <a:srcRect l="-1210" b="-69"/>
          <a:stretch/>
        </p:blipFill>
        <p:spPr/>
      </p:pic>
      <p:pic>
        <p:nvPicPr>
          <p:cNvPr id="9" name="Bildplatzhalter 5"/>
          <p:cNvPicPr>
            <a:picLocks noChangeAspect="1"/>
          </p:cNvPicPr>
          <p:nvPr/>
        </p:nvPicPr>
        <p:blipFill rotWithShape="1">
          <a:blip r:embed="rId3" cstate="hqprint">
            <a:extLst>
              <a:ext uri="{28A0092B-C50C-407E-A947-70E740481C1C}">
                <a14:useLocalDpi xmlns:a14="http://schemas.microsoft.com/office/drawing/2010/main"/>
              </a:ext>
            </a:extLst>
          </a:blip>
          <a:srcRect t="15820" b="22192"/>
          <a:stretch/>
        </p:blipFill>
        <p:spPr>
          <a:xfrm>
            <a:off x="6167710" y="1062767"/>
            <a:ext cx="2060925" cy="1986742"/>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pic>
    </p:spTree>
    <p:extLst>
      <p:ext uri="{BB962C8B-B14F-4D97-AF65-F5344CB8AC3E}">
        <p14:creationId xmlns:p14="http://schemas.microsoft.com/office/powerpoint/2010/main" val="616027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Ausbildung und duales Studium sichern</a:t>
            </a:r>
            <a:endParaRPr lang="de-DE" dirty="0"/>
          </a:p>
        </p:txBody>
      </p:sp>
      <p:sp>
        <p:nvSpPr>
          <p:cNvPr id="4" name="Textplatzhalter 3"/>
          <p:cNvSpPr>
            <a:spLocks noGrp="1"/>
          </p:cNvSpPr>
          <p:nvPr>
            <p:ph type="body" sz="quarter" idx="13"/>
          </p:nvPr>
        </p:nvSpPr>
        <p:spPr/>
        <p:txBody>
          <a:bodyPr/>
          <a:lstStyle/>
          <a:p>
            <a:r>
              <a:rPr lang="de-DE" dirty="0" smtClean="0"/>
              <a:t>Ausbildung, Abschluss und Übernahme </a:t>
            </a:r>
            <a:endParaRPr lang="de-DE" dirty="0"/>
          </a:p>
        </p:txBody>
      </p:sp>
      <p:pic>
        <p:nvPicPr>
          <p:cNvPr id="10" name="Inhaltsplatzhalter 9"/>
          <p:cNvPicPr>
            <a:picLocks noGrp="1" noChangeAspect="1"/>
          </p:cNvPicPr>
          <p:nvPr>
            <p:ph idx="15"/>
          </p:nvPr>
        </p:nvPicPr>
        <p:blipFill>
          <a:blip r:embed="rId2">
            <a:extLst>
              <a:ext uri="{28A0092B-C50C-407E-A947-70E740481C1C}">
                <a14:useLocalDpi xmlns:a14="http://schemas.microsoft.com/office/drawing/2010/main" val="0"/>
              </a:ext>
            </a:extLst>
          </a:blip>
          <a:stretch>
            <a:fillRect/>
          </a:stretch>
        </p:blipFill>
        <p:spPr>
          <a:xfrm>
            <a:off x="6792551" y="1332854"/>
            <a:ext cx="2351449" cy="1567481"/>
          </a:xfrm>
        </p:spPr>
      </p:pic>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551" y="2900335"/>
            <a:ext cx="2340244" cy="1560162"/>
          </a:xfrm>
          <a:prstGeom prst="rect">
            <a:avLst/>
          </a:prstGeom>
        </p:spPr>
      </p:pic>
      <p:sp>
        <p:nvSpPr>
          <p:cNvPr id="8" name="Inhaltsplatzhalter 4"/>
          <p:cNvSpPr txBox="1">
            <a:spLocks/>
          </p:cNvSpPr>
          <p:nvPr/>
        </p:nvSpPr>
        <p:spPr>
          <a:xfrm>
            <a:off x="250827" y="1012446"/>
            <a:ext cx="6443888" cy="3978864"/>
          </a:xfrm>
          <a:prstGeom prst="rect">
            <a:avLst/>
          </a:prstGeom>
        </p:spPr>
        <p:txBody>
          <a:bodyPr vert="horz" lIns="0" tIns="0" rIns="0" bIns="0" rtlCol="0">
            <a:noAutofit/>
          </a:bodyPr>
          <a:lstStyle>
            <a:lvl1pPr marL="280800" indent="-279450" algn="l" defTabSz="685800" rtl="0" eaLnBrk="1" latinLnBrk="0" hangingPunct="1">
              <a:lnSpc>
                <a:spcPct val="90000"/>
              </a:lnSpc>
              <a:spcBef>
                <a:spcPts val="750"/>
              </a:spcBef>
              <a:buSzPct val="90000"/>
              <a:buFontTx/>
              <a:buBlip>
                <a:blip r:embed="rId4"/>
              </a:buBlip>
              <a:defRPr sz="1800" b="0" i="0" kern="1200">
                <a:solidFill>
                  <a:srgbClr val="3C3C3B"/>
                </a:solidFill>
                <a:latin typeface="Meta IGM" panose="02000503040000020004" pitchFamily="2" charset="0"/>
                <a:ea typeface="+mn-ea"/>
                <a:cs typeface="+mn-cs"/>
              </a:defRPr>
            </a:lvl1pPr>
            <a:lvl2pPr marL="586350" indent="-279450" algn="l" defTabSz="685800" rtl="0" eaLnBrk="1" latinLnBrk="0" hangingPunct="1">
              <a:lnSpc>
                <a:spcPct val="90000"/>
              </a:lnSpc>
              <a:spcBef>
                <a:spcPts val="750"/>
              </a:spcBef>
              <a:buSzPct val="90000"/>
              <a:buFontTx/>
              <a:buBlip>
                <a:blip r:embed="rId4"/>
              </a:buBlip>
              <a:defRPr sz="1800" b="0" i="0" kern="1200">
                <a:solidFill>
                  <a:srgbClr val="3C3C3B"/>
                </a:solidFill>
                <a:latin typeface="Meta IGM" panose="02000503040000020004" pitchFamily="2" charset="0"/>
                <a:ea typeface="+mn-ea"/>
                <a:cs typeface="+mn-cs"/>
              </a:defRPr>
            </a:lvl2pPr>
            <a:lvl3pPr marL="899550" indent="-285750" algn="l" defTabSz="685800" rtl="0" eaLnBrk="1" latinLnBrk="0" hangingPunct="1">
              <a:lnSpc>
                <a:spcPct val="90000"/>
              </a:lnSpc>
              <a:spcBef>
                <a:spcPts val="750"/>
              </a:spcBef>
              <a:buSzPct val="90000"/>
              <a:buFontTx/>
              <a:buBlip>
                <a:blip r:embed="rId4"/>
              </a:buBlip>
              <a:defRPr sz="1200" b="0" i="0" kern="1200">
                <a:solidFill>
                  <a:srgbClr val="3C3C3B"/>
                </a:solidFill>
                <a:latin typeface="Meta IGM" panose="02000503040000020004" pitchFamily="2" charset="0"/>
                <a:ea typeface="+mn-ea"/>
                <a:cs typeface="+mn-cs"/>
              </a:defRPr>
            </a:lvl3pPr>
            <a:lvl4pPr marL="1200150" indent="-279450" algn="l" defTabSz="685800" rtl="0" eaLnBrk="1" latinLnBrk="0" hangingPunct="1">
              <a:lnSpc>
                <a:spcPct val="90000"/>
              </a:lnSpc>
              <a:spcBef>
                <a:spcPts val="750"/>
              </a:spcBef>
              <a:buSzPct val="90000"/>
              <a:buFontTx/>
              <a:buBlip>
                <a:blip r:embed="rId4"/>
              </a:buBlip>
              <a:defRPr sz="1800" b="0" i="0" kern="1200">
                <a:solidFill>
                  <a:srgbClr val="3C3C3B"/>
                </a:solidFill>
                <a:latin typeface="Meta IGM" panose="02000503040000020004" pitchFamily="2" charset="0"/>
                <a:ea typeface="+mn-ea"/>
                <a:cs typeface="+mn-cs"/>
              </a:defRPr>
            </a:lvl4pPr>
            <a:lvl5pPr marL="1471050" indent="-243450" algn="l" defTabSz="685800" rtl="0" eaLnBrk="1" latinLnBrk="0" hangingPunct="1">
              <a:lnSpc>
                <a:spcPct val="90000"/>
              </a:lnSpc>
              <a:spcBef>
                <a:spcPts val="750"/>
              </a:spcBef>
              <a:buFontTx/>
              <a:buBlip>
                <a:blip r:embed="rId4"/>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50" indent="0">
              <a:buFontTx/>
              <a:buNone/>
            </a:pPr>
            <a:r>
              <a:rPr lang="de-DE" sz="1200" dirty="0" smtClean="0"/>
              <a:t>In der Pandemie hat Sicherstellung der Ausbildung hohe </a:t>
            </a:r>
            <a:r>
              <a:rPr lang="de-DE" sz="1200" dirty="0"/>
              <a:t>P</a:t>
            </a:r>
            <a:r>
              <a:rPr lang="de-DE" sz="1200" dirty="0" smtClean="0"/>
              <a:t>riorität. Hierzu sind alle möglichen Vorkehrungen und </a:t>
            </a:r>
            <a:r>
              <a:rPr lang="de-DE" sz="1200" dirty="0"/>
              <a:t>M</a:t>
            </a:r>
            <a:r>
              <a:rPr lang="de-DE" sz="1200" dirty="0" smtClean="0"/>
              <a:t>aßnahmen zu treffen.  Mitbestimmungs- und Beratungsrechte (§ 98 BetrVG, § 70 BetrVG für JAV) gelten uneingeschränkt.</a:t>
            </a:r>
            <a:r>
              <a:rPr lang="de-DE" sz="1200" dirty="0"/>
              <a:t> </a:t>
            </a:r>
            <a:r>
              <a:rPr lang="de-DE" sz="1200" dirty="0" smtClean="0"/>
              <a:t>Wir empfehlen folgende Vorgehensweise:</a:t>
            </a:r>
          </a:p>
          <a:p>
            <a:r>
              <a:rPr lang="de-DE" sz="1200" b="1" dirty="0" smtClean="0"/>
              <a:t>Stufe 1</a:t>
            </a:r>
            <a:r>
              <a:rPr lang="de-DE" sz="1200" dirty="0" smtClean="0"/>
              <a:t>: Ausbildung sichern unter Einhaltung der Auflagen zum Schutz vor Infektionen.</a:t>
            </a:r>
          </a:p>
          <a:p>
            <a:r>
              <a:rPr lang="de-DE" sz="1200" b="1" dirty="0" smtClean="0"/>
              <a:t>Stufe 2</a:t>
            </a:r>
            <a:r>
              <a:rPr lang="de-DE" sz="1200" dirty="0" smtClean="0"/>
              <a:t>: Fortführung der Ausbildung durch Anwendung  elektronischer Lehr- und Lernmethoden (E-Learning, Webinare).</a:t>
            </a:r>
          </a:p>
          <a:p>
            <a:r>
              <a:rPr lang="de-DE" sz="1200" b="1" dirty="0" smtClean="0"/>
              <a:t>Stufe 3</a:t>
            </a:r>
            <a:r>
              <a:rPr lang="de-DE" sz="1200" dirty="0" smtClean="0"/>
              <a:t>: Sollte bei anhaltender Pandemie die Ausbildung auf Dauer nicht möglich sein, sind weitere Maßnahmen mit den zuständigen Institutionen (Berufsbildungsausschüsse der Kammern) abzustimmen. Hierbei muss auch die Frage der Abschlussprüfungen geklärt werden. Ziel muss ein, die Ausbildung erfolgreich möglichst zum vereinbarten Ausbildungsende abschließen zu können. Auszubildende können ggf. einen Antrag auf Verlängerung der Ausbildung stellen (§8 Nr. 2 BBiG), dies sollte aber nur als letzte Möglichkeit in Betracht kommen.</a:t>
            </a:r>
          </a:p>
          <a:p>
            <a:r>
              <a:rPr lang="de-DE" sz="1200" dirty="0"/>
              <a:t>Nach § 19 BBiG haben Auszubildende Anspruch auf </a:t>
            </a:r>
            <a:r>
              <a:rPr lang="de-DE" sz="1200" b="1" dirty="0"/>
              <a:t>Fortzahlung der Vergütung </a:t>
            </a:r>
            <a:r>
              <a:rPr lang="de-DE" sz="1200" dirty="0"/>
              <a:t>für sechs Wochen. Nach Ablauf der 6 Wochen ist ein Bezug von Kurzarbeitergeld grundsätzlich möglich. Die Genehmigung unterliegt einer besonderen Prüfung. (Fachliche Weisungen der BA 1.2.4)</a:t>
            </a:r>
          </a:p>
          <a:p>
            <a:r>
              <a:rPr lang="de-DE" sz="1200" dirty="0" smtClean="0"/>
              <a:t>Auszubildende und dual Studierende, die in diesem Jahr ihre Ausbildung beenden, müssen </a:t>
            </a:r>
            <a:r>
              <a:rPr lang="de-DE" sz="1200" b="1" dirty="0" smtClean="0"/>
              <a:t>übernommen</a:t>
            </a:r>
            <a:r>
              <a:rPr lang="de-DE" sz="1200" dirty="0" smtClean="0"/>
              <a:t> werden.</a:t>
            </a:r>
          </a:p>
          <a:p>
            <a:r>
              <a:rPr lang="de-DE" sz="1200" dirty="0" smtClean="0"/>
              <a:t>Weitere </a:t>
            </a:r>
            <a:r>
              <a:rPr lang="de-DE" sz="1200" dirty="0"/>
              <a:t>Hinweise: </a:t>
            </a:r>
            <a:r>
              <a:rPr lang="de-DE" sz="1200" u="sng" dirty="0">
                <a:solidFill>
                  <a:schemeClr val="accent3"/>
                </a:solidFill>
              </a:rPr>
              <a:t>Ausbildung und duales Studium sichern- Fünf Punkte </a:t>
            </a:r>
            <a:r>
              <a:rPr lang="de-DE" sz="1200" u="sng" dirty="0" smtClean="0">
                <a:solidFill>
                  <a:schemeClr val="accent3"/>
                </a:solidFill>
              </a:rPr>
              <a:t>Plan</a:t>
            </a:r>
            <a:endParaRPr lang="de-DE" sz="1200" dirty="0"/>
          </a:p>
          <a:p>
            <a:endParaRPr lang="de-DE" sz="1400" dirty="0" smtClean="0"/>
          </a:p>
          <a:p>
            <a:pPr marL="1350" indent="0">
              <a:buNone/>
            </a:pPr>
            <a:endParaRPr lang="de-DE" sz="1400" dirty="0" smtClean="0">
              <a:solidFill>
                <a:srgbClr val="00B0F0"/>
              </a:solidFill>
            </a:endParaRPr>
          </a:p>
          <a:p>
            <a:pPr marL="1350" indent="0">
              <a:buFontTx/>
              <a:buNone/>
            </a:pPr>
            <a:endParaRPr lang="de-DE" sz="1400" dirty="0">
              <a:solidFill>
                <a:srgbClr val="00B0F0"/>
              </a:solidFill>
            </a:endParaRPr>
          </a:p>
        </p:txBody>
      </p:sp>
    </p:spTree>
    <p:extLst>
      <p:ext uri="{BB962C8B-B14F-4D97-AF65-F5344CB8AC3E}">
        <p14:creationId xmlns:p14="http://schemas.microsoft.com/office/powerpoint/2010/main" val="562655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platzhalter 17"/>
          <p:cNvPicPr>
            <a:picLocks noGrp="1" noChangeAspect="1"/>
          </p:cNvPicPr>
          <p:nvPr>
            <p:ph type="pic" sz="quarter" idx="15"/>
          </p:nvPr>
        </p:nvPicPr>
        <p:blipFill rotWithShape="1">
          <a:blip r:embed="rId2" cstate="hqprint">
            <a:extLst>
              <a:ext uri="{28A0092B-C50C-407E-A947-70E740481C1C}">
                <a14:useLocalDpi xmlns:a14="http://schemas.microsoft.com/office/drawing/2010/main"/>
              </a:ext>
            </a:extLst>
          </a:blip>
          <a:srcRect/>
          <a:stretch/>
        </p:blipFill>
        <p:spPr/>
      </p:pic>
      <p:pic>
        <p:nvPicPr>
          <p:cNvPr id="15" name="Bildplatzhalter 14"/>
          <p:cNvPicPr>
            <a:picLocks noGrp="1" noChangeAspect="1"/>
          </p:cNvPicPr>
          <p:nvPr>
            <p:ph type="pic" sz="quarter" idx="16"/>
          </p:nvPr>
        </p:nvPicPr>
        <p:blipFill rotWithShape="1">
          <a:blip r:embed="rId3" cstate="hqprint">
            <a:extLst>
              <a:ext uri="{28A0092B-C50C-407E-A947-70E740481C1C}">
                <a14:useLocalDpi xmlns:a14="http://schemas.microsoft.com/office/drawing/2010/main"/>
              </a:ext>
            </a:extLst>
          </a:blip>
          <a:srcRect/>
          <a:stretch/>
        </p:blipFill>
        <p:spPr/>
      </p:pic>
      <p:sp>
        <p:nvSpPr>
          <p:cNvPr id="3" name="Titel 2"/>
          <p:cNvSpPr>
            <a:spLocks noGrp="1"/>
          </p:cNvSpPr>
          <p:nvPr>
            <p:ph type="title"/>
          </p:nvPr>
        </p:nvSpPr>
        <p:spPr>
          <a:xfrm>
            <a:off x="250826" y="238618"/>
            <a:ext cx="8006195" cy="396000"/>
          </a:xfrm>
        </p:spPr>
        <p:txBody>
          <a:bodyPr/>
          <a:lstStyle/>
          <a:p>
            <a:r>
              <a:rPr lang="de-DE" dirty="0" smtClean="0"/>
              <a:t>Beschlüsse des Betriebsrats</a:t>
            </a:r>
            <a:endParaRPr lang="de-DE" dirty="0"/>
          </a:p>
        </p:txBody>
      </p:sp>
      <p:sp>
        <p:nvSpPr>
          <p:cNvPr id="4" name="Textplatzhalter 3"/>
          <p:cNvSpPr>
            <a:spLocks noGrp="1"/>
          </p:cNvSpPr>
          <p:nvPr>
            <p:ph type="body" sz="quarter" idx="13"/>
          </p:nvPr>
        </p:nvSpPr>
        <p:spPr/>
        <p:txBody>
          <a:bodyPr/>
          <a:lstStyle/>
          <a:p>
            <a:r>
              <a:rPr lang="de-DE" dirty="0" smtClean="0"/>
              <a:t>Sitzungen und Beschlussfassungen von BR/GBR und KBR-Gremien</a:t>
            </a:r>
            <a:endParaRPr lang="de-DE" dirty="0"/>
          </a:p>
        </p:txBody>
      </p:sp>
      <p:sp>
        <p:nvSpPr>
          <p:cNvPr id="11" name="Inhaltsplatzhalter 10"/>
          <p:cNvSpPr>
            <a:spLocks noGrp="1"/>
          </p:cNvSpPr>
          <p:nvPr>
            <p:ph idx="14"/>
          </p:nvPr>
        </p:nvSpPr>
        <p:spPr>
          <a:xfrm>
            <a:off x="235647" y="958618"/>
            <a:ext cx="4910109" cy="3941450"/>
          </a:xfrm>
        </p:spPr>
        <p:txBody>
          <a:bodyPr>
            <a:normAutofit fontScale="92500"/>
          </a:bodyPr>
          <a:lstStyle/>
          <a:p>
            <a:endParaRPr lang="de-DE" sz="1400" dirty="0" smtClean="0"/>
          </a:p>
          <a:p>
            <a:r>
              <a:rPr lang="de-DE" sz="1200" dirty="0" smtClean="0"/>
              <a:t>In der aktuellen Ausnahmesituation ist die Funktionsfähigkeit der Mitbestimmung zwingend sicherzustellen.</a:t>
            </a:r>
          </a:p>
          <a:p>
            <a:r>
              <a:rPr lang="de-DE" sz="1200" dirty="0" smtClean="0"/>
              <a:t>Nach </a:t>
            </a:r>
            <a:r>
              <a:rPr lang="de-DE" sz="1200" dirty="0"/>
              <a:t>§ 33 BetrVG sind Beschlüsse des Betriebsrats „mit der Mehrheit der Stimmen der </a:t>
            </a:r>
            <a:r>
              <a:rPr lang="de-DE" sz="1200" b="1" dirty="0"/>
              <a:t>anwesenden</a:t>
            </a:r>
            <a:r>
              <a:rPr lang="de-DE" sz="1200" dirty="0"/>
              <a:t> </a:t>
            </a:r>
            <a:r>
              <a:rPr lang="de-DE" sz="1200" b="1" dirty="0"/>
              <a:t>Mitglieder</a:t>
            </a:r>
            <a:r>
              <a:rPr lang="de-DE" sz="1200" dirty="0"/>
              <a:t>“ zu fassen. Gleiches gilt für GBR und KBR- Gremien (§ 51 (3) und § 59 (1) BetrVG</a:t>
            </a:r>
            <a:r>
              <a:rPr lang="de-DE" sz="1200" dirty="0" smtClean="0"/>
              <a:t>). </a:t>
            </a:r>
          </a:p>
          <a:p>
            <a:r>
              <a:rPr lang="de-DE" sz="1200" dirty="0" smtClean="0">
                <a:solidFill>
                  <a:schemeClr val="tx1"/>
                </a:solidFill>
              </a:rPr>
              <a:t>Um die Rechtssicherheit der Beschlüsse zu gewährleisten, wird </a:t>
            </a:r>
            <a:r>
              <a:rPr lang="de-DE" sz="1200" dirty="0">
                <a:solidFill>
                  <a:schemeClr val="tx1"/>
                </a:solidFill>
              </a:rPr>
              <a:t>mit einem neuen § 129 BetrVG eine bis 31.12.2020 befristete Sonderregelung geschaffen (der Bundesrat muss am 15.05.2020 noch zustimmen</a:t>
            </a:r>
            <a:r>
              <a:rPr lang="de-DE" sz="1200" dirty="0" smtClean="0">
                <a:solidFill>
                  <a:schemeClr val="tx1"/>
                </a:solidFill>
              </a:rPr>
              <a:t>).</a:t>
            </a:r>
          </a:p>
          <a:p>
            <a:pPr lvl="1"/>
            <a:r>
              <a:rPr lang="de-DE" sz="1200" dirty="0" smtClean="0">
                <a:solidFill>
                  <a:schemeClr val="tx1"/>
                </a:solidFill>
              </a:rPr>
              <a:t>Die Teilnahme an Sitzungen des Betriebsrats, GBR, KBR, der  JAV und KJAV sowie die Beschlussfassung können mittels Video- und Telefonkonferenz erfolgen.</a:t>
            </a:r>
          </a:p>
          <a:p>
            <a:pPr lvl="1"/>
            <a:r>
              <a:rPr lang="de-DE" sz="1200" dirty="0" smtClean="0">
                <a:solidFill>
                  <a:schemeClr val="tx1"/>
                </a:solidFill>
              </a:rPr>
              <a:t>Die Regelung gilt auch für Wirtschaftsausschüsse, Einigungsstellen, Europäische Betriebsräte und S(C)E-Betriebsräte.</a:t>
            </a:r>
          </a:p>
          <a:p>
            <a:pPr lvl="1"/>
            <a:r>
              <a:rPr lang="de-DE" sz="1200" dirty="0" smtClean="0">
                <a:solidFill>
                  <a:schemeClr val="tx1"/>
                </a:solidFill>
              </a:rPr>
              <a:t>Die Vertraulichkeit der Sitzungen ist sicherzustellen. Die Sitzungen dürfen nicht aufgezeichnet werden.</a:t>
            </a:r>
          </a:p>
          <a:p>
            <a:pPr lvl="1"/>
            <a:r>
              <a:rPr lang="de-DE" sz="1200" dirty="0" smtClean="0">
                <a:solidFill>
                  <a:schemeClr val="tx1"/>
                </a:solidFill>
              </a:rPr>
              <a:t>Die Regelung wird rückwirkend ab 1. März 2020 gelten.</a:t>
            </a:r>
          </a:p>
          <a:p>
            <a:pPr marL="1350" indent="0">
              <a:buNone/>
            </a:pPr>
            <a:r>
              <a:rPr lang="de-DE" sz="1200" dirty="0" smtClean="0">
                <a:solidFill>
                  <a:schemeClr val="tx1"/>
                </a:solidFill>
              </a:rPr>
              <a:t>Wir müssen dafür Sorge tragen, dass diese Regelung nicht zu einem Präjudiz wird. Video ersetzt kein persönliches Gespräch. Präsenzsitzungen sollten daher Vorrang haben – gerade in Betrieben, die jetzt weiter- oder hochlaufen.</a:t>
            </a:r>
            <a:endParaRPr lang="de-DE" sz="1300" dirty="0">
              <a:solidFill>
                <a:schemeClr val="tx1"/>
              </a:solidFill>
            </a:endParaRPr>
          </a:p>
        </p:txBody>
      </p:sp>
    </p:spTree>
    <p:extLst>
      <p:ext uri="{BB962C8B-B14F-4D97-AF65-F5344CB8AC3E}">
        <p14:creationId xmlns:p14="http://schemas.microsoft.com/office/powerpoint/2010/main" val="143266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p:cNvPicPr>
            <a:picLocks noGrp="1" noChangeAspect="1"/>
          </p:cNvPicPr>
          <p:nvPr>
            <p:ph type="pic" sz="quarter" idx="16"/>
          </p:nvPr>
        </p:nvPicPr>
        <p:blipFill rotWithShape="1">
          <a:blip r:embed="rId2" cstate="hqprint">
            <a:extLst>
              <a:ext uri="{28A0092B-C50C-407E-A947-70E740481C1C}">
                <a14:useLocalDpi xmlns:a14="http://schemas.microsoft.com/office/drawing/2010/main"/>
              </a:ext>
            </a:extLst>
          </a:blip>
          <a:srcRect t="41850"/>
          <a:stretch/>
        </p:blipFill>
        <p:spPr>
          <a:xfrm>
            <a:off x="6975295" y="2244436"/>
            <a:ext cx="2150963" cy="2134929"/>
          </a:xfrm>
        </p:spPr>
      </p:pic>
      <p:sp>
        <p:nvSpPr>
          <p:cNvPr id="3" name="Titel 2"/>
          <p:cNvSpPr>
            <a:spLocks noGrp="1"/>
          </p:cNvSpPr>
          <p:nvPr>
            <p:ph type="title"/>
          </p:nvPr>
        </p:nvSpPr>
        <p:spPr/>
        <p:txBody>
          <a:bodyPr/>
          <a:lstStyle/>
          <a:p>
            <a:r>
              <a:rPr lang="de-DE" dirty="0" smtClean="0"/>
              <a:t>Betriebsversammlungen </a:t>
            </a:r>
            <a:r>
              <a:rPr lang="de-DE" smtClean="0"/>
              <a:t>per Video</a:t>
            </a:r>
            <a:endParaRPr lang="de-DE" dirty="0"/>
          </a:p>
        </p:txBody>
      </p:sp>
      <p:sp>
        <p:nvSpPr>
          <p:cNvPr id="4" name="Textplatzhalter 3"/>
          <p:cNvSpPr>
            <a:spLocks noGrp="1"/>
          </p:cNvSpPr>
          <p:nvPr>
            <p:ph type="body" sz="quarter" idx="13"/>
          </p:nvPr>
        </p:nvSpPr>
        <p:spPr/>
        <p:txBody>
          <a:bodyPr/>
          <a:lstStyle/>
          <a:p>
            <a:r>
              <a:rPr lang="de-DE" dirty="0"/>
              <a:t>Umgang mit Veranstaltungen</a:t>
            </a:r>
          </a:p>
        </p:txBody>
      </p:sp>
      <p:sp>
        <p:nvSpPr>
          <p:cNvPr id="5" name="Inhaltsplatzhalter 4"/>
          <p:cNvSpPr>
            <a:spLocks noGrp="1"/>
          </p:cNvSpPr>
          <p:nvPr>
            <p:ph idx="15"/>
          </p:nvPr>
        </p:nvSpPr>
        <p:spPr>
          <a:xfrm>
            <a:off x="250826" y="1080001"/>
            <a:ext cx="6612923" cy="3768624"/>
          </a:xfrm>
        </p:spPr>
        <p:txBody>
          <a:bodyPr>
            <a:noAutofit/>
          </a:bodyPr>
          <a:lstStyle/>
          <a:p>
            <a:r>
              <a:rPr lang="de-DE" sz="1200" dirty="0" smtClean="0"/>
              <a:t>Die Entscheidung über die Durchführung von Betriebsversammlungen obliegt dem Betriebsrat. Gleiches gilt für Jugend- und Auszubildenden und Schwerbehindertenversammlungen.</a:t>
            </a:r>
          </a:p>
          <a:p>
            <a:r>
              <a:rPr lang="de-DE" sz="1200" dirty="0" smtClean="0"/>
              <a:t>Aufgrund </a:t>
            </a:r>
            <a:r>
              <a:rPr lang="de-DE" sz="1200" dirty="0"/>
              <a:t>der aktuellen behördlichen Anordnungen in allen Bundesländern zum Verbot von Veranstaltungen </a:t>
            </a:r>
            <a:r>
              <a:rPr lang="de-DE" sz="1200" b="1" dirty="0"/>
              <a:t>ist die Durchführung von Betriebsversammlungen als </a:t>
            </a:r>
            <a:r>
              <a:rPr lang="de-DE" sz="1200" b="1" dirty="0" smtClean="0"/>
              <a:t>Präsenzveranstaltungen </a:t>
            </a:r>
            <a:r>
              <a:rPr lang="de-DE" sz="1200" b="1" dirty="0" smtClean="0">
                <a:solidFill>
                  <a:schemeClr val="tx1"/>
                </a:solidFill>
              </a:rPr>
              <a:t>derzeit </a:t>
            </a:r>
            <a:r>
              <a:rPr lang="de-DE" sz="1200" b="1" dirty="0" smtClean="0"/>
              <a:t>weder </a:t>
            </a:r>
            <a:r>
              <a:rPr lang="de-DE" sz="1200" b="1" dirty="0"/>
              <a:t>rechtlich noch faktisch möglich.</a:t>
            </a:r>
          </a:p>
          <a:p>
            <a:r>
              <a:rPr lang="de-DE" sz="1200" dirty="0" smtClean="0">
                <a:solidFill>
                  <a:schemeClr val="tx1"/>
                </a:solidFill>
              </a:rPr>
              <a:t>Gemäß § 129 Abs. 3 BetrVG können Versammlungen mittels audiovisueller Einrichtungen durchgeführt werden.  </a:t>
            </a:r>
            <a:r>
              <a:rPr lang="de-DE" sz="1200" dirty="0" smtClean="0"/>
              <a:t>Der </a:t>
            </a:r>
            <a:r>
              <a:rPr lang="de-DE" sz="1200" dirty="0"/>
              <a:t>Betriebsrat hat das Recht, die Belegschaft über </a:t>
            </a:r>
            <a:r>
              <a:rPr lang="de-DE" sz="1200" b="1" dirty="0"/>
              <a:t>Videokonferenzen </a:t>
            </a:r>
            <a:r>
              <a:rPr lang="de-DE" sz="1200" dirty="0"/>
              <a:t>oder über das </a:t>
            </a:r>
            <a:r>
              <a:rPr lang="de-DE" sz="1200" b="1" dirty="0"/>
              <a:t>Intranet </a:t>
            </a:r>
            <a:r>
              <a:rPr lang="de-DE" sz="1200" dirty="0"/>
              <a:t>zu </a:t>
            </a:r>
            <a:r>
              <a:rPr lang="de-DE" sz="1200" dirty="0" smtClean="0"/>
              <a:t>informieren. Sicherzustellen ist, dass Betriebsversammlungen nur für Betriebsangehörige und den/die Gewerkschaftsvertreter* zugänglich sind.</a:t>
            </a:r>
          </a:p>
          <a:p>
            <a:r>
              <a:rPr lang="de-DE" sz="1200" dirty="0" smtClean="0"/>
              <a:t>Der Arbeitgeber hat die technische Ausstattung hierfür bereitzustellen.</a:t>
            </a:r>
          </a:p>
          <a:p>
            <a:r>
              <a:rPr lang="de-DE" sz="1200" dirty="0" smtClean="0"/>
              <a:t>Inzwischen gibt es Kommunikationssoftware, die auch eine interaktive Kommunikation ermöglicht, so dass Beschäftige Fragen stellen und Meinungen äußern können.</a:t>
            </a:r>
          </a:p>
          <a:p>
            <a:r>
              <a:rPr lang="de-DE" sz="1200" dirty="0" smtClean="0"/>
              <a:t>Bei längerer Dauer der pandemiebedingen Einschränkungen der sozialer Kontakte und des Betriebsablaufs ist zu überlegen, wie der Betriebsrat die </a:t>
            </a:r>
            <a:r>
              <a:rPr lang="de-DE" sz="1200" dirty="0"/>
              <a:t>B</a:t>
            </a:r>
            <a:r>
              <a:rPr lang="de-DE" sz="1200" dirty="0" smtClean="0"/>
              <a:t>elegschaft über wesentliche Sachverhalte im Betrieb informiert (E-Mail, Info-Letter, Soziale Medien, Videokonferenzen).</a:t>
            </a:r>
            <a:endParaRPr lang="de-DE" sz="1200" dirty="0">
              <a:solidFill>
                <a:srgbClr val="FF0000"/>
              </a:solidFill>
            </a:endParaRPr>
          </a:p>
        </p:txBody>
      </p:sp>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6302" r="12125" b="38285"/>
          <a:stretch/>
        </p:blipFill>
        <p:spPr>
          <a:xfrm>
            <a:off x="6975295" y="1080001"/>
            <a:ext cx="2150963" cy="1084889"/>
          </a:xfrm>
          <a:prstGeom prst="rect">
            <a:avLst/>
          </a:prstGeom>
        </p:spPr>
      </p:pic>
    </p:spTree>
    <p:extLst>
      <p:ext uri="{BB962C8B-B14F-4D97-AF65-F5344CB8AC3E}">
        <p14:creationId xmlns:p14="http://schemas.microsoft.com/office/powerpoint/2010/main" val="404694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platzhalter 14"/>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6142614" y="1129269"/>
            <a:ext cx="2114407" cy="1954753"/>
          </a:xfrm>
        </p:spPr>
      </p:pic>
      <p:sp>
        <p:nvSpPr>
          <p:cNvPr id="3" name="Titel 2"/>
          <p:cNvSpPr>
            <a:spLocks noGrp="1"/>
          </p:cNvSpPr>
          <p:nvPr>
            <p:ph type="title"/>
          </p:nvPr>
        </p:nvSpPr>
        <p:spPr>
          <a:xfrm>
            <a:off x="250826" y="238618"/>
            <a:ext cx="8006195" cy="396000"/>
          </a:xfrm>
        </p:spPr>
        <p:txBody>
          <a:bodyPr/>
          <a:lstStyle/>
          <a:p>
            <a:r>
              <a:rPr lang="de-DE" dirty="0" smtClean="0"/>
              <a:t>Zugang in den Betrieb</a:t>
            </a:r>
            <a:endParaRPr lang="de-DE" dirty="0"/>
          </a:p>
        </p:txBody>
      </p:sp>
      <p:sp>
        <p:nvSpPr>
          <p:cNvPr id="4" name="Textplatzhalter 3"/>
          <p:cNvSpPr>
            <a:spLocks noGrp="1"/>
          </p:cNvSpPr>
          <p:nvPr>
            <p:ph type="body" sz="quarter" idx="13"/>
          </p:nvPr>
        </p:nvSpPr>
        <p:spPr/>
        <p:txBody>
          <a:bodyPr/>
          <a:lstStyle/>
          <a:p>
            <a:r>
              <a:rPr lang="de-DE" dirty="0" smtClean="0"/>
              <a:t>Betriebsbetreuung in der </a:t>
            </a:r>
            <a:r>
              <a:rPr lang="de-DE" dirty="0" err="1" smtClean="0"/>
              <a:t>Ramp</a:t>
            </a:r>
            <a:r>
              <a:rPr lang="de-DE" dirty="0" smtClean="0"/>
              <a:t>-</a:t>
            </a:r>
            <a:r>
              <a:rPr lang="de-DE" dirty="0" err="1" smtClean="0"/>
              <a:t>up</a:t>
            </a:r>
            <a:r>
              <a:rPr lang="de-DE" dirty="0"/>
              <a:t>-</a:t>
            </a:r>
            <a:r>
              <a:rPr lang="de-DE" dirty="0" smtClean="0"/>
              <a:t>Phase</a:t>
            </a:r>
            <a:endParaRPr lang="de-DE" dirty="0"/>
          </a:p>
        </p:txBody>
      </p:sp>
      <p:sp>
        <p:nvSpPr>
          <p:cNvPr id="11" name="Inhaltsplatzhalter 10"/>
          <p:cNvSpPr>
            <a:spLocks noGrp="1"/>
          </p:cNvSpPr>
          <p:nvPr>
            <p:ph idx="14"/>
          </p:nvPr>
        </p:nvSpPr>
        <p:spPr>
          <a:xfrm>
            <a:off x="235647" y="1059758"/>
            <a:ext cx="4910109" cy="3941450"/>
          </a:xfrm>
        </p:spPr>
        <p:txBody>
          <a:bodyPr>
            <a:normAutofit/>
          </a:bodyPr>
          <a:lstStyle/>
          <a:p>
            <a:pPr marL="1350" indent="0">
              <a:buNone/>
            </a:pPr>
            <a:r>
              <a:rPr lang="de-DE" sz="1200" dirty="0" smtClean="0"/>
              <a:t>In vielen Betrieben ist nach den pandemiebedingten Produktionseinstellungen in den kommenden Wochen ein gestufter Anlauf der Produktion (</a:t>
            </a:r>
            <a:r>
              <a:rPr lang="de-DE" sz="1200" dirty="0" err="1" smtClean="0"/>
              <a:t>Ramp-up</a:t>
            </a:r>
            <a:r>
              <a:rPr lang="de-DE" sz="1200" dirty="0" smtClean="0"/>
              <a:t>) geplant. Dabei sind die notwendigen Verhaltensregeln und Vorsichtsmaßnahmen zum Schutz der Beschäftigten einzuhalten. Der Betriebsrat hat hier zwingende Mitbestimmungsrechte.</a:t>
            </a:r>
          </a:p>
          <a:p>
            <a:r>
              <a:rPr lang="de-DE" sz="1200" dirty="0" smtClean="0"/>
              <a:t>In vielen Betrieben wird die Phase der Kurzarbeit anhalten, da nun mit nachfragebedingten Umsatzrückgängen zu rechnen ist. Es besteht weiterer Regelungsbedarf.</a:t>
            </a:r>
          </a:p>
          <a:p>
            <a:r>
              <a:rPr lang="de-DE" sz="1200" dirty="0" smtClean="0"/>
              <a:t>Auch werden zunehmen wirtschaftliche Fragestellungen auftreten, da in vielen Betrieben durch den </a:t>
            </a:r>
            <a:r>
              <a:rPr lang="de-DE" sz="1200" dirty="0" err="1" smtClean="0"/>
              <a:t>Shutdown</a:t>
            </a:r>
            <a:r>
              <a:rPr lang="de-DE" sz="1200" dirty="0"/>
              <a:t> </a:t>
            </a:r>
            <a:r>
              <a:rPr lang="de-DE" sz="1200" dirty="0" smtClean="0"/>
              <a:t>Liquiditätsengpässe auftreten. Über die Wirtschaftsausschüsse müssen sich die Betriebsräte über die Lage des Unternehmens und die weiteren Planungen ein informieren und beratend Einfluss nehmen.</a:t>
            </a:r>
          </a:p>
          <a:p>
            <a:r>
              <a:rPr lang="de-DE" sz="1200" dirty="0" smtClean="0"/>
              <a:t>Die gewerkschaftliche Betriebsbetreuung ist </a:t>
            </a:r>
            <a:r>
              <a:rPr lang="de-DE" sz="1200" dirty="0" smtClean="0">
                <a:solidFill>
                  <a:schemeClr val="tx1"/>
                </a:solidFill>
              </a:rPr>
              <a:t>jetzt besonders </a:t>
            </a:r>
            <a:r>
              <a:rPr lang="de-DE" sz="1200" dirty="0" smtClean="0"/>
              <a:t>gefordert. Die Betriebsbetreuer*innen der IG Metall haben gem. § 31 BetrVG ein Zutrittsrecht in den Betrieb, wenn sie beratend an Sitzungen des Betriebsrats teilnehmen sollen.</a:t>
            </a:r>
          </a:p>
          <a:p>
            <a:r>
              <a:rPr lang="de-DE" sz="1200" dirty="0" smtClean="0"/>
              <a:t>Für sie gelten die gleichen Verhaltensregeln und Auflagen im Betrieb, die zum Schutz vor Infektionen ergriffen worden sind.</a:t>
            </a:r>
            <a:endParaRPr lang="de-DE" sz="1300" dirty="0"/>
          </a:p>
        </p:txBody>
      </p:sp>
      <p:pic>
        <p:nvPicPr>
          <p:cNvPr id="5" name="Bildplatzhalter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384" r="384"/>
          <a:stretch>
            <a:fillRect/>
          </a:stretch>
        </p:blipFill>
        <p:spPr/>
      </p:pic>
    </p:spTree>
    <p:extLst>
      <p:ext uri="{BB962C8B-B14F-4D97-AF65-F5344CB8AC3E}">
        <p14:creationId xmlns:p14="http://schemas.microsoft.com/office/powerpoint/2010/main" val="1728916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p:cNvPicPr>
            <a:picLocks noGrp="1" noChangeAspect="1"/>
          </p:cNvPicPr>
          <p:nvPr>
            <p:ph type="pic" sz="quarter" idx="15"/>
          </p:nvPr>
        </p:nvPicPr>
        <p:blipFill>
          <a:blip r:embed="rId3" cstate="hqprint">
            <a:extLst>
              <a:ext uri="{28A0092B-C50C-407E-A947-70E740481C1C}">
                <a14:useLocalDpi xmlns:a14="http://schemas.microsoft.com/office/drawing/2010/main"/>
              </a:ext>
            </a:extLst>
          </a:blip>
          <a:srcRect/>
          <a:stretch>
            <a:fillRect/>
          </a:stretch>
        </p:blipFill>
        <p:spPr>
          <a:xfrm>
            <a:off x="5561215" y="1845425"/>
            <a:ext cx="4282831" cy="3977665"/>
          </a:xfrm>
        </p:spPr>
      </p:pic>
      <p:pic>
        <p:nvPicPr>
          <p:cNvPr id="10" name="Bildplatzhalter 9"/>
          <p:cNvPicPr>
            <a:picLocks noGrp="1" noChangeAspect="1"/>
          </p:cNvPicPr>
          <p:nvPr>
            <p:ph type="pic" sz="quarter" idx="16"/>
          </p:nvPr>
        </p:nvPicPr>
        <p:blipFill>
          <a:blip r:embed="rId4" cstate="hqprint">
            <a:extLst>
              <a:ext uri="{28A0092B-C50C-407E-A947-70E740481C1C}">
                <a14:useLocalDpi xmlns:a14="http://schemas.microsoft.com/office/drawing/2010/main"/>
              </a:ext>
            </a:extLst>
          </a:blip>
          <a:srcRect/>
          <a:stretch>
            <a:fillRect/>
          </a:stretch>
        </p:blipFill>
        <p:spPr>
          <a:xfrm>
            <a:off x="6645426" y="1061828"/>
            <a:ext cx="2114407" cy="2121623"/>
          </a:xfrm>
        </p:spPr>
      </p:pic>
      <p:sp>
        <p:nvSpPr>
          <p:cNvPr id="4" name="Titel 3"/>
          <p:cNvSpPr>
            <a:spLocks noGrp="1"/>
          </p:cNvSpPr>
          <p:nvPr>
            <p:ph type="title"/>
          </p:nvPr>
        </p:nvSpPr>
        <p:spPr/>
        <p:txBody>
          <a:bodyPr/>
          <a:lstStyle/>
          <a:p>
            <a:r>
              <a:rPr lang="de-DE" dirty="0" smtClean="0"/>
              <a:t>Auslands- und Reisetätigkeit</a:t>
            </a:r>
            <a:endParaRPr lang="de-DE" dirty="0"/>
          </a:p>
        </p:txBody>
      </p:sp>
      <p:sp>
        <p:nvSpPr>
          <p:cNvPr id="5" name="Textplatzhalter 4"/>
          <p:cNvSpPr>
            <a:spLocks noGrp="1"/>
          </p:cNvSpPr>
          <p:nvPr>
            <p:ph type="body" sz="quarter" idx="13"/>
          </p:nvPr>
        </p:nvSpPr>
        <p:spPr/>
        <p:txBody>
          <a:bodyPr/>
          <a:lstStyle/>
          <a:p>
            <a:r>
              <a:rPr lang="de-DE" dirty="0"/>
              <a:t>Arbeitnehmerentsendung ins </a:t>
            </a:r>
            <a:r>
              <a:rPr lang="de-DE" dirty="0" smtClean="0"/>
              <a:t>Ausland/Dienstreisen</a:t>
            </a:r>
            <a:endParaRPr lang="de-DE" dirty="0"/>
          </a:p>
        </p:txBody>
      </p:sp>
      <p:sp>
        <p:nvSpPr>
          <p:cNvPr id="8" name="Inhaltsplatzhalter 1"/>
          <p:cNvSpPr>
            <a:spLocks noGrp="1"/>
          </p:cNvSpPr>
          <p:nvPr>
            <p:ph idx="4294967295"/>
          </p:nvPr>
        </p:nvSpPr>
        <p:spPr>
          <a:xfrm>
            <a:off x="0" y="1142463"/>
            <a:ext cx="5981490" cy="3442124"/>
          </a:xfrm>
          <a:prstGeom prst="rect">
            <a:avLst/>
          </a:prstGeom>
        </p:spPr>
        <p:txBody>
          <a:bodyPr>
            <a:noAutofit/>
          </a:bodyPr>
          <a:lstStyle/>
          <a:p>
            <a:pPr lvl="1"/>
            <a:r>
              <a:rPr lang="de-DE" sz="1200" dirty="0"/>
              <a:t>Nicht unbedingt notwendige Reisen </a:t>
            </a:r>
            <a:r>
              <a:rPr lang="de-DE" sz="1200" b="1" dirty="0" smtClean="0">
                <a:solidFill>
                  <a:schemeClr val="tx1"/>
                </a:solidFill>
              </a:rPr>
              <a:t>im In- und Ausland </a:t>
            </a:r>
            <a:r>
              <a:rPr lang="de-DE" sz="1200" dirty="0" smtClean="0"/>
              <a:t>sollen </a:t>
            </a:r>
            <a:r>
              <a:rPr lang="de-DE" sz="1200" dirty="0"/>
              <a:t>verschoben werden. </a:t>
            </a:r>
          </a:p>
          <a:p>
            <a:pPr lvl="1"/>
            <a:r>
              <a:rPr lang="de-DE" sz="1200" b="1" dirty="0" smtClean="0">
                <a:solidFill>
                  <a:schemeClr val="tx1"/>
                </a:solidFill>
              </a:rPr>
              <a:t>Bezüglich Auslandsreisen ist</a:t>
            </a:r>
            <a:r>
              <a:rPr lang="de-DE" sz="1200" dirty="0" smtClean="0">
                <a:solidFill>
                  <a:srgbClr val="FF0000"/>
                </a:solidFill>
              </a:rPr>
              <a:t> </a:t>
            </a:r>
            <a:r>
              <a:rPr lang="de-DE" sz="1200" dirty="0" smtClean="0"/>
              <a:t>den </a:t>
            </a:r>
            <a:r>
              <a:rPr lang="de-DE" sz="1200" dirty="0"/>
              <a:t>Empfehlungen des Auswärtigen Amtes </a:t>
            </a:r>
            <a:r>
              <a:rPr lang="de-DE" sz="1200" dirty="0" smtClean="0"/>
              <a:t>auf seiner Internetseite zu folgen: </a:t>
            </a:r>
            <a:r>
              <a:rPr lang="de-DE" sz="1200" dirty="0" smtClean="0">
                <a:hlinkClick r:id="rId5"/>
              </a:rPr>
              <a:t>https</a:t>
            </a:r>
            <a:r>
              <a:rPr lang="de-DE" sz="1200" dirty="0">
                <a:hlinkClick r:id="rId5"/>
              </a:rPr>
              <a:t>://www.auswaertiges-amt.de/de/ReiseUndSicherheit/10.2.8Reisewarnungen</a:t>
            </a:r>
            <a:endParaRPr lang="de-DE" sz="1200" dirty="0"/>
          </a:p>
          <a:p>
            <a:pPr lvl="1"/>
            <a:r>
              <a:rPr lang="de-DE" sz="1200" dirty="0" smtClean="0"/>
              <a:t>Die Warnung für nicht notwendige, </a:t>
            </a:r>
            <a:r>
              <a:rPr lang="de-DE" sz="1200" i="1" dirty="0" smtClean="0"/>
              <a:t>touristische</a:t>
            </a:r>
            <a:r>
              <a:rPr lang="de-DE" sz="1200" dirty="0" smtClean="0"/>
              <a:t> Reisen ins Ausland wurde bis </a:t>
            </a:r>
            <a:br>
              <a:rPr lang="de-DE" sz="1200" dirty="0" smtClean="0"/>
            </a:br>
            <a:r>
              <a:rPr lang="de-DE" sz="1200" dirty="0" smtClean="0"/>
              <a:t>14. Juni 2020 verlängert: </a:t>
            </a:r>
            <a:r>
              <a:rPr lang="de-DE" sz="1200" dirty="0" smtClean="0">
                <a:hlinkClick r:id="rId6"/>
              </a:rPr>
              <a:t>https</a:t>
            </a:r>
            <a:r>
              <a:rPr lang="de-DE" sz="1200" dirty="0">
                <a:hlinkClick r:id="rId6"/>
              </a:rPr>
              <a:t>://</a:t>
            </a:r>
            <a:r>
              <a:rPr lang="de-DE" sz="1200" dirty="0" smtClean="0">
                <a:hlinkClick r:id="rId6"/>
              </a:rPr>
              <a:t>www.auswaertiges-amt.de/de/ReiseUndSicherheit/covid-19/2296762</a:t>
            </a:r>
            <a:endParaRPr lang="de-DE" sz="1200" dirty="0"/>
          </a:p>
          <a:p>
            <a:pPr lvl="1"/>
            <a:r>
              <a:rPr lang="de-DE" sz="1200" dirty="0" smtClean="0"/>
              <a:t>Ein </a:t>
            </a:r>
            <a:r>
              <a:rPr lang="de-DE" sz="1200" dirty="0"/>
              <a:t>Arbeitnehmer kann sich weigern, eine vom Arbeitgeber angeordnete Reise in eine Region anzutreten, wenn eine Reisewarnung des Auswärtigen Amtes vorliegt. Eine solche Warnung berechtigt zur Ausübung des Zurückbehaltungsrechts nach § 273 Abs. 1 BGB. Wird von einer Reise nur „abgeraten“, muss der Arbeitnehmer </a:t>
            </a:r>
            <a:r>
              <a:rPr lang="de-DE" sz="1200" dirty="0" smtClean="0">
                <a:solidFill>
                  <a:schemeClr val="tx1"/>
                </a:solidFill>
              </a:rPr>
              <a:t>grundsätzlich</a:t>
            </a:r>
            <a:r>
              <a:rPr lang="de-DE" sz="1200" dirty="0" smtClean="0"/>
              <a:t> die </a:t>
            </a:r>
            <a:r>
              <a:rPr lang="de-DE" sz="1200" dirty="0"/>
              <a:t>Reise antreten, wenn sie angeordnet wird</a:t>
            </a:r>
            <a:r>
              <a:rPr lang="de-DE" sz="1200" dirty="0" smtClean="0"/>
              <a:t>. </a:t>
            </a:r>
          </a:p>
          <a:p>
            <a:pPr lvl="1"/>
            <a:r>
              <a:rPr lang="de-DE" sz="1200" b="1" dirty="0" smtClean="0">
                <a:solidFill>
                  <a:schemeClr val="tx1"/>
                </a:solidFill>
              </a:rPr>
              <a:t>Aufgrund der weiterhin geltenden Reisewarnungen dürften aktuell</a:t>
            </a:r>
            <a:br>
              <a:rPr lang="de-DE" sz="1200" b="1" dirty="0" smtClean="0">
                <a:solidFill>
                  <a:schemeClr val="tx1"/>
                </a:solidFill>
              </a:rPr>
            </a:br>
            <a:r>
              <a:rPr lang="de-DE" sz="1200" b="1" dirty="0" smtClean="0">
                <a:solidFill>
                  <a:schemeClr val="tx1"/>
                </a:solidFill>
              </a:rPr>
              <a:t>viele Reisen unzumutbar sein. Auf  jeden Fall unzumutbar sind Reisen</a:t>
            </a:r>
            <a:br>
              <a:rPr lang="de-DE" sz="1200" b="1" dirty="0" smtClean="0">
                <a:solidFill>
                  <a:schemeClr val="tx1"/>
                </a:solidFill>
              </a:rPr>
            </a:br>
            <a:r>
              <a:rPr lang="de-DE" sz="1200" b="1" dirty="0" smtClean="0">
                <a:solidFill>
                  <a:schemeClr val="tx1"/>
                </a:solidFill>
              </a:rPr>
              <a:t> für die Angehörigen einer Risikogruppe, etwa Arbeitnehmer</a:t>
            </a:r>
            <a:br>
              <a:rPr lang="de-DE" sz="1200" b="1" dirty="0" smtClean="0">
                <a:solidFill>
                  <a:schemeClr val="tx1"/>
                </a:solidFill>
              </a:rPr>
            </a:br>
            <a:r>
              <a:rPr lang="de-DE" sz="1200" b="1" dirty="0" smtClean="0">
                <a:solidFill>
                  <a:schemeClr val="tx1"/>
                </a:solidFill>
              </a:rPr>
              <a:t>mit chronischen oder Vorerkrankungen.</a:t>
            </a:r>
          </a:p>
          <a:p>
            <a:pPr lvl="1"/>
            <a:r>
              <a:rPr lang="de-DE" sz="1200" dirty="0" smtClean="0"/>
              <a:t>Der </a:t>
            </a:r>
            <a:r>
              <a:rPr lang="de-DE" sz="1200" dirty="0"/>
              <a:t>Betriebsrat sollte auf eine generelle Regelung </a:t>
            </a:r>
            <a:r>
              <a:rPr lang="de-DE" sz="1200" dirty="0" smtClean="0"/>
              <a:t>dringen. </a:t>
            </a:r>
            <a:endParaRPr lang="de-DE" sz="1200" dirty="0"/>
          </a:p>
        </p:txBody>
      </p:sp>
    </p:spTree>
    <p:extLst>
      <p:ext uri="{BB962C8B-B14F-4D97-AF65-F5344CB8AC3E}">
        <p14:creationId xmlns:p14="http://schemas.microsoft.com/office/powerpoint/2010/main" val="3584906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platzhalter 14"/>
          <p:cNvPicPr>
            <a:picLocks noGrp="1" noChangeAspect="1"/>
          </p:cNvPicPr>
          <p:nvPr>
            <p:ph type="pic" sz="quarter" idx="16"/>
          </p:nvPr>
        </p:nvPicPr>
        <p:blipFill rotWithShape="1">
          <a:blip r:embed="rId2" cstate="hqprint">
            <a:extLst>
              <a:ext uri="{28A0092B-C50C-407E-A947-70E740481C1C}">
                <a14:useLocalDpi xmlns:a14="http://schemas.microsoft.com/office/drawing/2010/main"/>
              </a:ext>
            </a:extLst>
          </a:blip>
          <a:srcRect t="-1" b="-132034"/>
          <a:stretch/>
        </p:blipFill>
        <p:spPr>
          <a:xfrm>
            <a:off x="7096259" y="958618"/>
            <a:ext cx="2060925" cy="3687443"/>
          </a:xfrm>
          <a:solidFill>
            <a:schemeClr val="bg1"/>
          </a:solidFill>
        </p:spPr>
      </p:pic>
      <p:sp>
        <p:nvSpPr>
          <p:cNvPr id="3" name="Titel 2"/>
          <p:cNvSpPr>
            <a:spLocks noGrp="1"/>
          </p:cNvSpPr>
          <p:nvPr>
            <p:ph type="title"/>
          </p:nvPr>
        </p:nvSpPr>
        <p:spPr/>
        <p:txBody>
          <a:bodyPr/>
          <a:lstStyle/>
          <a:p>
            <a:r>
              <a:rPr lang="de-DE" dirty="0" smtClean="0"/>
              <a:t>Stabilisierungsmaßnahmen</a:t>
            </a:r>
            <a:endParaRPr lang="de-DE" dirty="0"/>
          </a:p>
        </p:txBody>
      </p:sp>
      <p:sp>
        <p:nvSpPr>
          <p:cNvPr id="7" name="Textplatzhalter 3"/>
          <p:cNvSpPr>
            <a:spLocks noGrp="1"/>
          </p:cNvSpPr>
          <p:nvPr>
            <p:ph type="body" sz="quarter" idx="13"/>
          </p:nvPr>
        </p:nvSpPr>
        <p:spPr/>
        <p:txBody>
          <a:bodyPr/>
          <a:lstStyle/>
          <a:p>
            <a:r>
              <a:rPr lang="de-DE" dirty="0" smtClean="0"/>
              <a:t>Soforthilfen und Stabilisierungsfonds für Unternehmen</a:t>
            </a:r>
            <a:endParaRPr lang="de-DE" dirty="0"/>
          </a:p>
        </p:txBody>
      </p:sp>
      <p:sp>
        <p:nvSpPr>
          <p:cNvPr id="13" name="Inhaltsplatzhalter 12"/>
          <p:cNvSpPr>
            <a:spLocks noGrp="1"/>
          </p:cNvSpPr>
          <p:nvPr>
            <p:ph idx="15"/>
          </p:nvPr>
        </p:nvSpPr>
        <p:spPr>
          <a:xfrm>
            <a:off x="250827" y="1080001"/>
            <a:ext cx="6612923" cy="3517746"/>
          </a:xfrm>
        </p:spPr>
        <p:txBody>
          <a:bodyPr>
            <a:noAutofit/>
          </a:bodyPr>
          <a:lstStyle/>
          <a:p>
            <a:pPr marL="1350" indent="0">
              <a:buNone/>
            </a:pPr>
            <a:r>
              <a:rPr lang="de-DE" sz="1200" dirty="0"/>
              <a:t>Neben dem Schutz der Beschäftigten, der Aufrechterhaltung wichtiger Geschäftsfunktionen ist die Sicherstellung der Liquidität der Unternehmen eine wesentliche Aufgabe.</a:t>
            </a:r>
          </a:p>
          <a:p>
            <a:pPr marL="1350" indent="0">
              <a:buNone/>
            </a:pPr>
            <a:r>
              <a:rPr lang="de-DE" sz="1200" dirty="0"/>
              <a:t>Die Bundesregierung hat neben den Möglichkeiten der Steuerstundung am 23. März 2020 zu Sicherstellung der Liquidität ein umfassendes Maßnahmenpaket mit einem Gesamtvolumen von 600 Mrd. Euro aufgelegt.</a:t>
            </a:r>
          </a:p>
          <a:p>
            <a:pPr marL="1350" indent="0">
              <a:buNone/>
            </a:pPr>
            <a:r>
              <a:rPr lang="de-DE" sz="1200" dirty="0"/>
              <a:t>Dieses Programm sieht vor:</a:t>
            </a:r>
          </a:p>
          <a:p>
            <a:r>
              <a:rPr lang="de-DE" sz="1200" dirty="0"/>
              <a:t>Soforthilfen für kleine Unternehmen, Selbständige und Freiberufler</a:t>
            </a:r>
          </a:p>
          <a:p>
            <a:r>
              <a:rPr lang="de-DE" sz="1200" dirty="0"/>
              <a:t>Schutzfonds für mittlere und größere Unternehmen mit mehr als 250 Beschäftigten</a:t>
            </a:r>
          </a:p>
          <a:p>
            <a:pPr lvl="1">
              <a:lnSpc>
                <a:spcPct val="100000"/>
              </a:lnSpc>
              <a:spcBef>
                <a:spcPts val="0"/>
              </a:spcBef>
            </a:pPr>
            <a:r>
              <a:rPr lang="de-DE" sz="1200" dirty="0"/>
              <a:t>Liquiditätsgarantien gegen Liquiditätsengpässe (Volumen 400 Mrd. Euro)</a:t>
            </a:r>
          </a:p>
          <a:p>
            <a:pPr lvl="1">
              <a:lnSpc>
                <a:spcPct val="100000"/>
              </a:lnSpc>
              <a:spcBef>
                <a:spcPts val="0"/>
              </a:spcBef>
            </a:pPr>
            <a:r>
              <a:rPr lang="de-DE" sz="1200" dirty="0"/>
              <a:t>Maßnahmen zur </a:t>
            </a:r>
            <a:r>
              <a:rPr lang="de-DE" sz="1200" dirty="0" err="1"/>
              <a:t>Rekapitalisierung</a:t>
            </a:r>
            <a:r>
              <a:rPr lang="de-DE" sz="1200" dirty="0"/>
              <a:t> und Sicherstellung der Solvenz von Unternehmen (Volumen 100 Mrd. Euro)</a:t>
            </a:r>
          </a:p>
          <a:p>
            <a:pPr lvl="1">
              <a:lnSpc>
                <a:spcPct val="100000"/>
              </a:lnSpc>
              <a:spcBef>
                <a:spcPts val="0"/>
              </a:spcBef>
            </a:pPr>
            <a:r>
              <a:rPr lang="de-DE" sz="1200" dirty="0"/>
              <a:t>Ausweitung und Absicherung der KfW- Sonderprogramme ( Volumen 100 Mrd. Euro</a:t>
            </a:r>
            <a:r>
              <a:rPr lang="de-DE" sz="1200" dirty="0" smtClean="0"/>
              <a:t>)</a:t>
            </a:r>
          </a:p>
          <a:p>
            <a:pPr lvl="1">
              <a:lnSpc>
                <a:spcPct val="100000"/>
              </a:lnSpc>
              <a:spcBef>
                <a:spcPts val="0"/>
              </a:spcBef>
            </a:pPr>
            <a:r>
              <a:rPr lang="de-DE" sz="1200" dirty="0" smtClean="0">
                <a:solidFill>
                  <a:schemeClr val="tx1"/>
                </a:solidFill>
              </a:rPr>
              <a:t>Im April 2020 wurden die Bedingungen für Kreditinanspruchnahme erleichtert</a:t>
            </a:r>
          </a:p>
          <a:p>
            <a:pPr lvl="1">
              <a:lnSpc>
                <a:spcPct val="100000"/>
              </a:lnSpc>
              <a:spcBef>
                <a:spcPts val="0"/>
              </a:spcBef>
            </a:pPr>
            <a:r>
              <a:rPr lang="de-DE" sz="1200" dirty="0" smtClean="0">
                <a:solidFill>
                  <a:schemeClr val="tx1"/>
                </a:solidFill>
              </a:rPr>
              <a:t>Bei Inanspruchnahme von staatlichen Hilfen gibt es Auflagen für Dividenden- und Gewinnausschüttungen sowie </a:t>
            </a:r>
            <a:r>
              <a:rPr lang="de-DE" sz="1200" dirty="0" err="1" smtClean="0">
                <a:solidFill>
                  <a:schemeClr val="tx1"/>
                </a:solidFill>
              </a:rPr>
              <a:t>Bonizahlungen</a:t>
            </a:r>
            <a:r>
              <a:rPr lang="de-DE" sz="1200" dirty="0" smtClean="0">
                <a:solidFill>
                  <a:schemeClr val="tx1"/>
                </a:solidFill>
              </a:rPr>
              <a:t> zu beachten.</a:t>
            </a:r>
            <a:endParaRPr lang="de-DE" sz="1200" dirty="0">
              <a:solidFill>
                <a:schemeClr val="tx1"/>
              </a:solidFill>
            </a:endParaRPr>
          </a:p>
          <a:p>
            <a:pPr marL="1350" indent="0">
              <a:buNone/>
            </a:pPr>
            <a:r>
              <a:rPr lang="de-DE" sz="1200" b="1" dirty="0"/>
              <a:t>Wir empfehlen insbesondere Wirtschaftsausschüssen und den Arbeitnehmer*innen-Bänken in Aufsichtsräten die Sicherstellung der Liquidität des Unternehmens zu einem Thema zu machen. </a:t>
            </a:r>
          </a:p>
        </p:txBody>
      </p:sp>
      <p:pic>
        <p:nvPicPr>
          <p:cNvPr id="2" name="Grafik 1"/>
          <p:cNvPicPr>
            <a:picLocks noChangeAspect="1"/>
          </p:cNvPicPr>
          <p:nvPr/>
        </p:nvPicPr>
        <p:blipFill>
          <a:blip r:embed="rId3"/>
          <a:stretch>
            <a:fillRect/>
          </a:stretch>
        </p:blipFill>
        <p:spPr>
          <a:xfrm>
            <a:off x="7080142" y="2612155"/>
            <a:ext cx="2081466" cy="1156075"/>
          </a:xfrm>
          <a:prstGeom prst="rect">
            <a:avLst/>
          </a:prstGeom>
        </p:spPr>
      </p:pic>
      <p:sp>
        <p:nvSpPr>
          <p:cNvPr id="4" name="Textfeld 3"/>
          <p:cNvSpPr txBox="1"/>
          <p:nvPr/>
        </p:nvSpPr>
        <p:spPr>
          <a:xfrm>
            <a:off x="7118860" y="3889861"/>
            <a:ext cx="1863833" cy="707886"/>
          </a:xfrm>
          <a:prstGeom prst="rect">
            <a:avLst/>
          </a:prstGeom>
          <a:noFill/>
        </p:spPr>
        <p:txBody>
          <a:bodyPr wrap="square" rtlCol="0">
            <a:spAutoFit/>
          </a:bodyPr>
          <a:lstStyle/>
          <a:p>
            <a:r>
              <a:rPr lang="de-DE" sz="800" dirty="0">
                <a:hlinkClick r:id="rId4"/>
              </a:rPr>
              <a:t>https://www.bundesfinanzministerium.de/Content/DE/Standardartikel/Themen/Schlaglichter/Corona-Schutzschild/2020-03-19-Milliardenhilfe-fuer-alle.html</a:t>
            </a:r>
            <a:endParaRPr lang="de-DE" sz="800" dirty="0"/>
          </a:p>
        </p:txBody>
      </p:sp>
    </p:spTree>
    <p:extLst>
      <p:ext uri="{BB962C8B-B14F-4D97-AF65-F5344CB8AC3E}">
        <p14:creationId xmlns:p14="http://schemas.microsoft.com/office/powerpoint/2010/main" val="559646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Wirtschaftsausschuss Aktivieren</a:t>
            </a:r>
            <a:endParaRPr lang="de-DE" dirty="0"/>
          </a:p>
        </p:txBody>
      </p:sp>
      <p:sp>
        <p:nvSpPr>
          <p:cNvPr id="4" name="Textplatzhalter 3"/>
          <p:cNvSpPr>
            <a:spLocks noGrp="1"/>
          </p:cNvSpPr>
          <p:nvPr>
            <p:ph type="body" sz="quarter" idx="13"/>
          </p:nvPr>
        </p:nvSpPr>
        <p:spPr/>
        <p:txBody>
          <a:bodyPr/>
          <a:lstStyle/>
          <a:p>
            <a:r>
              <a:rPr lang="de-DE" dirty="0" smtClean="0"/>
              <a:t>Unterrichtung über wirtschaftliche Folgen der Pandemie  </a:t>
            </a:r>
            <a:endParaRPr lang="de-DE" dirty="0"/>
          </a:p>
        </p:txBody>
      </p:sp>
      <p:sp>
        <p:nvSpPr>
          <p:cNvPr id="5" name="Inhaltsplatzhalter 4"/>
          <p:cNvSpPr>
            <a:spLocks noGrp="1"/>
          </p:cNvSpPr>
          <p:nvPr>
            <p:ph idx="15"/>
          </p:nvPr>
        </p:nvSpPr>
        <p:spPr>
          <a:xfrm>
            <a:off x="250826" y="1080001"/>
            <a:ext cx="5701087" cy="3768624"/>
          </a:xfrm>
        </p:spPr>
        <p:txBody>
          <a:bodyPr>
            <a:noAutofit/>
          </a:bodyPr>
          <a:lstStyle/>
          <a:p>
            <a:r>
              <a:rPr lang="de-DE" sz="1200" dirty="0" smtClean="0"/>
              <a:t>Der </a:t>
            </a:r>
            <a:r>
              <a:rPr lang="de-DE" sz="1200" b="1" dirty="0" smtClean="0"/>
              <a:t>Wirtschaftsausschuss</a:t>
            </a:r>
            <a:r>
              <a:rPr lang="de-DE" sz="1200" dirty="0" smtClean="0"/>
              <a:t> gemäß 106 BetrVG ist ein wichtiges Organ der betrieblichen Mitbestimmung, dem in der aktuellen Situation besondere Bedeutung zukommt.</a:t>
            </a:r>
          </a:p>
          <a:p>
            <a:r>
              <a:rPr lang="de-DE" sz="1200" dirty="0" smtClean="0"/>
              <a:t>Der Unternehmer hat den Wirtschaftsausschuss in der Regel in </a:t>
            </a:r>
            <a:r>
              <a:rPr lang="de-DE" sz="1200" b="1" dirty="0" smtClean="0"/>
              <a:t>monatlichen Sitzungen rechtzeitig und umfassend über die wirtschaftlichen Angelegenheiten des Unternehmens </a:t>
            </a:r>
            <a:r>
              <a:rPr lang="de-DE" sz="1200" dirty="0" smtClean="0"/>
              <a:t>zu unterrichten und </a:t>
            </a:r>
            <a:r>
              <a:rPr lang="de-DE" sz="1200" b="1" dirty="0" smtClean="0"/>
              <a:t>die Auswirkungen auf die Personalplanung</a:t>
            </a:r>
            <a:r>
              <a:rPr lang="de-DE" sz="1200" dirty="0" smtClean="0"/>
              <a:t> darzustellen.</a:t>
            </a:r>
          </a:p>
          <a:p>
            <a:r>
              <a:rPr lang="de-DE" sz="1200" b="1" dirty="0" smtClean="0"/>
              <a:t>Gewerkschaftsvertreter</a:t>
            </a:r>
            <a:r>
              <a:rPr lang="de-DE" sz="1200" dirty="0" smtClean="0"/>
              <a:t> können an der Wirtschaftsausschuss-Sitzungen teilnehmen, wenn dies von einem Viertel der Betriebsratsmitglieder beantragt wird. In der außerordentlichen Lage ist es zu empfehlen, dass die gewerkschaftlichen Betriebsbetreuer*innen an den Sitzungen teilnehmen, um die Betriebsräte beratend unterstützen zu können.</a:t>
            </a:r>
          </a:p>
          <a:p>
            <a:r>
              <a:rPr lang="de-DE" sz="1200" dirty="0" smtClean="0"/>
              <a:t>Neben den wirtschaftlichen Fragen zur Produktionsplanung, Auftragslage und den entsprechenden personalpolitischen Maßnahmen  sollte sich der Wirtschaftsausschuss auch über die </a:t>
            </a:r>
            <a:r>
              <a:rPr lang="de-DE" sz="1200" b="1" dirty="0" smtClean="0"/>
              <a:t>Liquiditätsentwicklung</a:t>
            </a:r>
            <a:r>
              <a:rPr lang="de-DE" sz="1200" dirty="0" smtClean="0"/>
              <a:t> im Unternehmen bei einer anhaltend reduzierten Produktion informieren lassen. Er sollte sich darstellen lassen, mit welchen Maßnahmen die mittelfristige </a:t>
            </a:r>
            <a:r>
              <a:rPr lang="de-DE" sz="1200" b="1" dirty="0" smtClean="0"/>
              <a:t>Unternehmensfinanzierung</a:t>
            </a:r>
            <a:r>
              <a:rPr lang="de-DE" sz="1200" dirty="0" smtClean="0"/>
              <a:t> abgesichert wird.</a:t>
            </a:r>
          </a:p>
          <a:p>
            <a:endParaRPr lang="de-DE" sz="1200" dirty="0"/>
          </a:p>
        </p:txBody>
      </p:sp>
      <p:pic>
        <p:nvPicPr>
          <p:cNvPr id="8" name="Grafik 7"/>
          <p:cNvPicPr>
            <a:picLocks noChangeAspect="1"/>
          </p:cNvPicPr>
          <p:nvPr/>
        </p:nvPicPr>
        <p:blipFill rotWithShape="1">
          <a:blip r:embed="rId2">
            <a:extLst>
              <a:ext uri="{28A0092B-C50C-407E-A947-70E740481C1C}">
                <a14:useLocalDpi xmlns:a14="http://schemas.microsoft.com/office/drawing/2010/main" val="0"/>
              </a:ext>
            </a:extLst>
          </a:blip>
          <a:srcRect l="22433" r="20910"/>
          <a:stretch/>
        </p:blipFill>
        <p:spPr>
          <a:xfrm>
            <a:off x="6276109" y="1466168"/>
            <a:ext cx="2772296" cy="2330016"/>
          </a:xfrm>
          <a:prstGeom prst="rect">
            <a:avLst/>
          </a:prstGeom>
        </p:spPr>
      </p:pic>
    </p:spTree>
    <p:extLst>
      <p:ext uri="{BB962C8B-B14F-4D97-AF65-F5344CB8AC3E}">
        <p14:creationId xmlns:p14="http://schemas.microsoft.com/office/powerpoint/2010/main" val="4165126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84481" y="3444240"/>
            <a:ext cx="2560320" cy="923330"/>
          </a:xfrm>
          <a:prstGeom prst="rect">
            <a:avLst/>
          </a:prstGeom>
          <a:noFill/>
        </p:spPr>
        <p:txBody>
          <a:bodyPr wrap="square" rtlCol="0">
            <a:spAutoFit/>
          </a:bodyPr>
          <a:lstStyle/>
          <a:p>
            <a:r>
              <a:rPr lang="de-DE" b="1" dirty="0" smtClean="0">
                <a:solidFill>
                  <a:schemeClr val="bg1"/>
                </a:solidFill>
              </a:rPr>
              <a:t>Hinweis:</a:t>
            </a:r>
          </a:p>
          <a:p>
            <a:r>
              <a:rPr lang="de-DE" b="1" dirty="0" smtClean="0">
                <a:solidFill>
                  <a:schemeClr val="bg1"/>
                </a:solidFill>
              </a:rPr>
              <a:t>Die Präsentation wird aufgrund der sich verändernden Situation aktualisiert. </a:t>
            </a:r>
          </a:p>
        </p:txBody>
      </p:sp>
    </p:spTree>
    <p:extLst>
      <p:ext uri="{BB962C8B-B14F-4D97-AF65-F5344CB8AC3E}">
        <p14:creationId xmlns:p14="http://schemas.microsoft.com/office/powerpoint/2010/main" val="8865315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IGM CD - jm">
      <a:dk1>
        <a:srgbClr val="060606"/>
      </a:dk1>
      <a:lt1>
        <a:srgbClr val="FFFFFF"/>
      </a:lt1>
      <a:dk2>
        <a:srgbClr val="3C3C3C"/>
      </a:dk2>
      <a:lt2>
        <a:srgbClr val="DADADA"/>
      </a:lt2>
      <a:accent1>
        <a:srgbClr val="882A30"/>
      </a:accent1>
      <a:accent2>
        <a:srgbClr val="EAB500"/>
      </a:accent2>
      <a:accent3>
        <a:srgbClr val="2F80AB"/>
      </a:accent3>
      <a:accent4>
        <a:srgbClr val="5B9945"/>
      </a:accent4>
      <a:accent5>
        <a:srgbClr val="E3051B"/>
      </a:accent5>
      <a:accent6>
        <a:srgbClr val="646464"/>
      </a:accent6>
      <a:hlink>
        <a:srgbClr val="2F80AB"/>
      </a:hlink>
      <a:folHlink>
        <a:srgbClr val="DADADA"/>
      </a:folHlink>
    </a:clrScheme>
    <a:fontScheme name="IG Metall Schriften">
      <a:majorFont>
        <a:latin typeface="Meta Head IGM Cond Black"/>
        <a:ea typeface=""/>
        <a:cs typeface=""/>
      </a:majorFont>
      <a:minorFont>
        <a:latin typeface="Meta IG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2" id="{3E6DA150-33F4-9041-86E3-32223AC9E950}" vid="{F4968D8E-2ED4-024D-851A-578515E88C0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2941</Words>
  <Application>Microsoft Office PowerPoint</Application>
  <PresentationFormat>Bildschirmpräsentation (16:9)</PresentationFormat>
  <Paragraphs>155</Paragraphs>
  <Slides>19</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19</vt:i4>
      </vt:variant>
    </vt:vector>
  </HeadingPairs>
  <TitlesOfParts>
    <vt:vector size="24" baseType="lpstr">
      <vt:lpstr>Arial</vt:lpstr>
      <vt:lpstr>Meta Head IGM Cond Black</vt:lpstr>
      <vt:lpstr>Meta IGM</vt:lpstr>
      <vt:lpstr>Meta Head IGM Cond Light</vt:lpstr>
      <vt:lpstr>Office</vt:lpstr>
      <vt:lpstr>Corona Virus Update Mit Mitbestimmung Gefährdungen Bekämpfen und den Gesundheitsschutz stärken. Arbeitsplätze sichern</vt:lpstr>
      <vt:lpstr>Inhaltsverzeichnis</vt:lpstr>
      <vt:lpstr>Das Corona Virus Covid 19</vt:lpstr>
      <vt:lpstr>Das Corona Virus </vt:lpstr>
      <vt:lpstr>Grundsätzliches</vt:lpstr>
      <vt:lpstr>Tracing App und Gesundheitsschutz</vt:lpstr>
      <vt:lpstr>Umgang mit Krankmeldungen</vt:lpstr>
      <vt:lpstr>Entgelt bei Kinderbetreuung</vt:lpstr>
      <vt:lpstr>Arbeitsausfall - Kurzarbeit</vt:lpstr>
      <vt:lpstr>Arbeitsausfall - Kurzarbeit</vt:lpstr>
      <vt:lpstr>Arbeitsausfall bei Leiharbeit</vt:lpstr>
      <vt:lpstr>Ausbildung und duales Studium sichern</vt:lpstr>
      <vt:lpstr>Beschlüsse des Betriebsrats</vt:lpstr>
      <vt:lpstr>Betriebsversammlungen per Video</vt:lpstr>
      <vt:lpstr>Zugang in den Betrieb</vt:lpstr>
      <vt:lpstr>Auslands- und Reisetätigkeit</vt:lpstr>
      <vt:lpstr>Stabilisierungsmaßnahmen</vt:lpstr>
      <vt:lpstr>Wirtschaftsausschuss Aktivieren</vt:lpstr>
      <vt:lpstr>PowerPoint-Präsentation</vt:lpstr>
    </vt:vector>
  </TitlesOfParts>
  <Company>IG Metall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Minten, Jonas</dc:creator>
  <cp:lastModifiedBy>Wacker, Rainer</cp:lastModifiedBy>
  <cp:revision>269</cp:revision>
  <cp:lastPrinted>2020-03-13T07:59:02Z</cp:lastPrinted>
  <dcterms:created xsi:type="dcterms:W3CDTF">2020-02-05T11:48:27Z</dcterms:created>
  <dcterms:modified xsi:type="dcterms:W3CDTF">2020-05-07T11:00:35Z</dcterms:modified>
</cp:coreProperties>
</file>